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2"/>
  </p:notesMasterIdLst>
  <p:handoutMasterIdLst>
    <p:handoutMasterId r:id="rId23"/>
  </p:handoutMasterIdLst>
  <p:sldIdLst>
    <p:sldId id="662" r:id="rId2"/>
    <p:sldId id="819" r:id="rId3"/>
    <p:sldId id="659" r:id="rId4"/>
    <p:sldId id="858" r:id="rId5"/>
    <p:sldId id="855" r:id="rId6"/>
    <p:sldId id="854" r:id="rId7"/>
    <p:sldId id="859" r:id="rId8"/>
    <p:sldId id="862" r:id="rId9"/>
    <p:sldId id="863" r:id="rId10"/>
    <p:sldId id="860" r:id="rId11"/>
    <p:sldId id="861" r:id="rId12"/>
    <p:sldId id="864" r:id="rId13"/>
    <p:sldId id="869" r:id="rId14"/>
    <p:sldId id="870" r:id="rId15"/>
    <p:sldId id="871" r:id="rId16"/>
    <p:sldId id="865" r:id="rId17"/>
    <p:sldId id="868" r:id="rId18"/>
    <p:sldId id="873" r:id="rId19"/>
    <p:sldId id="872" r:id="rId20"/>
    <p:sldId id="874" r:id="rId21"/>
  </p:sldIdLst>
  <p:sldSz cx="9144000" cy="6858000" type="screen4x3"/>
  <p:notesSz cx="6805613" cy="9944100"/>
  <p:custDataLst>
    <p:tags r:id="rId24"/>
  </p:custDataLst>
  <p:defaultTextStyle>
    <a:defPPr>
      <a:defRPr lang="nl-N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70A426"/>
    <a:srgbClr val="1E1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932" autoAdjust="0"/>
    <p:restoredTop sz="91186" autoAdjust="0"/>
  </p:normalViewPr>
  <p:slideViewPr>
    <p:cSldViewPr>
      <p:cViewPr varScale="1">
        <p:scale>
          <a:sx n="101" d="100"/>
          <a:sy n="101" d="100"/>
        </p:scale>
        <p:origin x="1458" y="96"/>
      </p:cViewPr>
      <p:guideLst>
        <p:guide orient="horz" pos="2160"/>
        <p:guide pos="2880"/>
      </p:guideLst>
    </p:cSldViewPr>
  </p:slideViewPr>
  <p:outlineViewPr>
    <p:cViewPr>
      <p:scale>
        <a:sx n="33" d="100"/>
        <a:sy n="33" d="100"/>
      </p:scale>
      <p:origin x="42" y="643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166" y="-114"/>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1"/>
            <a:ext cx="2949629" cy="497205"/>
          </a:xfrm>
          <a:prstGeom prst="rect">
            <a:avLst/>
          </a:prstGeom>
        </p:spPr>
        <p:txBody>
          <a:bodyPr vert="horz" lIns="92070" tIns="46034" rIns="92070" bIns="46034" rtlCol="0"/>
          <a:lstStyle>
            <a:lvl1pPr algn="l">
              <a:defRPr sz="1200"/>
            </a:lvl1pPr>
          </a:lstStyle>
          <a:p>
            <a:pPr>
              <a:defRPr/>
            </a:pPr>
            <a:endParaRPr lang="nl-NL"/>
          </a:p>
        </p:txBody>
      </p:sp>
      <p:sp>
        <p:nvSpPr>
          <p:cNvPr id="3" name="Tijdelijke aanduiding voor datum 2"/>
          <p:cNvSpPr>
            <a:spLocks noGrp="1"/>
          </p:cNvSpPr>
          <p:nvPr>
            <p:ph type="dt" sz="quarter" idx="1"/>
          </p:nvPr>
        </p:nvSpPr>
        <p:spPr>
          <a:xfrm>
            <a:off x="3854395" y="1"/>
            <a:ext cx="2949629" cy="497205"/>
          </a:xfrm>
          <a:prstGeom prst="rect">
            <a:avLst/>
          </a:prstGeom>
        </p:spPr>
        <p:txBody>
          <a:bodyPr vert="horz" lIns="92070" tIns="46034" rIns="92070" bIns="46034" rtlCol="0"/>
          <a:lstStyle>
            <a:lvl1pPr algn="r">
              <a:defRPr sz="1200"/>
            </a:lvl1pPr>
          </a:lstStyle>
          <a:p>
            <a:pPr>
              <a:defRPr/>
            </a:pPr>
            <a:fld id="{C459CBD3-0070-4EB9-952E-65108F85F3B0}" type="datetimeFigureOut">
              <a:rPr lang="nl-NL"/>
              <a:pPr>
                <a:defRPr/>
              </a:pPr>
              <a:t>19-12-2016</a:t>
            </a:fld>
            <a:endParaRPr lang="nl-NL"/>
          </a:p>
        </p:txBody>
      </p:sp>
      <p:sp>
        <p:nvSpPr>
          <p:cNvPr id="4" name="Tijdelijke aanduiding voor voettekst 3"/>
          <p:cNvSpPr>
            <a:spLocks noGrp="1"/>
          </p:cNvSpPr>
          <p:nvPr>
            <p:ph type="ftr" sz="quarter" idx="2"/>
          </p:nvPr>
        </p:nvSpPr>
        <p:spPr>
          <a:xfrm>
            <a:off x="2" y="9445302"/>
            <a:ext cx="2949629" cy="497205"/>
          </a:xfrm>
          <a:prstGeom prst="rect">
            <a:avLst/>
          </a:prstGeom>
        </p:spPr>
        <p:txBody>
          <a:bodyPr vert="horz" lIns="92070" tIns="46034" rIns="92070" bIns="46034" rtlCol="0" anchor="b"/>
          <a:lstStyle>
            <a:lvl1pPr algn="l">
              <a:defRPr sz="1200"/>
            </a:lvl1pPr>
          </a:lstStyle>
          <a:p>
            <a:pPr>
              <a:defRPr/>
            </a:pPr>
            <a:endParaRPr lang="nl-NL"/>
          </a:p>
        </p:txBody>
      </p:sp>
      <p:sp>
        <p:nvSpPr>
          <p:cNvPr id="5" name="Tijdelijke aanduiding voor dianummer 4"/>
          <p:cNvSpPr>
            <a:spLocks noGrp="1"/>
          </p:cNvSpPr>
          <p:nvPr>
            <p:ph type="sldNum" sz="quarter" idx="3"/>
          </p:nvPr>
        </p:nvSpPr>
        <p:spPr>
          <a:xfrm>
            <a:off x="3854395" y="9445302"/>
            <a:ext cx="2949629" cy="497205"/>
          </a:xfrm>
          <a:prstGeom prst="rect">
            <a:avLst/>
          </a:prstGeom>
        </p:spPr>
        <p:txBody>
          <a:bodyPr vert="horz" lIns="92070" tIns="46034" rIns="92070" bIns="46034" rtlCol="0" anchor="b"/>
          <a:lstStyle>
            <a:lvl1pPr algn="r">
              <a:defRPr sz="1200"/>
            </a:lvl1pPr>
          </a:lstStyle>
          <a:p>
            <a:pPr>
              <a:defRPr/>
            </a:pPr>
            <a:fld id="{30480818-13E4-41DF-9F91-03F3C5FE3F37}" type="slidenum">
              <a:rPr lang="nl-NL"/>
              <a:pPr>
                <a:defRPr/>
              </a:pPr>
              <a:t>‹nr.›</a:t>
            </a:fld>
            <a:endParaRPr lang="nl-NL"/>
          </a:p>
        </p:txBody>
      </p:sp>
    </p:spTree>
    <p:extLst>
      <p:ext uri="{BB962C8B-B14F-4D97-AF65-F5344CB8AC3E}">
        <p14:creationId xmlns:p14="http://schemas.microsoft.com/office/powerpoint/2010/main" val="2967362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1"/>
            <a:ext cx="2949629" cy="497205"/>
          </a:xfrm>
          <a:prstGeom prst="rect">
            <a:avLst/>
          </a:prstGeom>
        </p:spPr>
        <p:txBody>
          <a:bodyPr vert="horz" lIns="92070" tIns="46034" rIns="92070" bIns="46034" rtlCol="0"/>
          <a:lstStyle>
            <a:lvl1pPr algn="l">
              <a:defRPr sz="1200">
                <a:latin typeface="Times New Roman" charset="0"/>
              </a:defRPr>
            </a:lvl1pPr>
          </a:lstStyle>
          <a:p>
            <a:pPr>
              <a:defRPr/>
            </a:pPr>
            <a:endParaRPr lang="nl-NL"/>
          </a:p>
        </p:txBody>
      </p:sp>
      <p:sp>
        <p:nvSpPr>
          <p:cNvPr id="3" name="Tijdelijke aanduiding voor datum 2"/>
          <p:cNvSpPr>
            <a:spLocks noGrp="1"/>
          </p:cNvSpPr>
          <p:nvPr>
            <p:ph type="dt" idx="1"/>
          </p:nvPr>
        </p:nvSpPr>
        <p:spPr>
          <a:xfrm>
            <a:off x="3854395" y="1"/>
            <a:ext cx="2949629" cy="497205"/>
          </a:xfrm>
          <a:prstGeom prst="rect">
            <a:avLst/>
          </a:prstGeom>
        </p:spPr>
        <p:txBody>
          <a:bodyPr vert="horz" lIns="92070" tIns="46034" rIns="92070" bIns="46034" rtlCol="0"/>
          <a:lstStyle>
            <a:lvl1pPr algn="r">
              <a:defRPr sz="1200">
                <a:latin typeface="Times New Roman" charset="0"/>
              </a:defRPr>
            </a:lvl1pPr>
          </a:lstStyle>
          <a:p>
            <a:pPr>
              <a:defRPr/>
            </a:pPr>
            <a:fld id="{C7E9E4C1-E382-472F-B217-18D0E5B9C834}" type="datetimeFigureOut">
              <a:rPr lang="nl-NL"/>
              <a:pPr>
                <a:defRPr/>
              </a:pPr>
              <a:t>19-12-2016</a:t>
            </a:fld>
            <a:endParaRPr lang="nl-NL"/>
          </a:p>
        </p:txBody>
      </p:sp>
      <p:sp>
        <p:nvSpPr>
          <p:cNvPr id="4" name="Tijdelijke aanduiding voor dia-afbeelding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2070" tIns="46034" rIns="92070" bIns="46034" rtlCol="0" anchor="ctr"/>
          <a:lstStyle/>
          <a:p>
            <a:pPr lvl="0"/>
            <a:endParaRPr lang="nl-NL" noProof="0"/>
          </a:p>
        </p:txBody>
      </p:sp>
      <p:sp>
        <p:nvSpPr>
          <p:cNvPr id="5" name="Tijdelijke aanduiding voor notities 4"/>
          <p:cNvSpPr>
            <a:spLocks noGrp="1"/>
          </p:cNvSpPr>
          <p:nvPr>
            <p:ph type="body" sz="quarter" idx="3"/>
          </p:nvPr>
        </p:nvSpPr>
        <p:spPr>
          <a:xfrm>
            <a:off x="680563" y="4723449"/>
            <a:ext cx="5444490" cy="4474845"/>
          </a:xfrm>
          <a:prstGeom prst="rect">
            <a:avLst/>
          </a:prstGeom>
        </p:spPr>
        <p:txBody>
          <a:bodyPr vert="horz" lIns="92070" tIns="46034" rIns="92070" bIns="46034"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2" y="9445302"/>
            <a:ext cx="2949629" cy="497205"/>
          </a:xfrm>
          <a:prstGeom prst="rect">
            <a:avLst/>
          </a:prstGeom>
        </p:spPr>
        <p:txBody>
          <a:bodyPr vert="horz" lIns="92070" tIns="46034" rIns="92070" bIns="46034" rtlCol="0" anchor="b"/>
          <a:lstStyle>
            <a:lvl1pPr algn="l">
              <a:defRPr sz="1200">
                <a:latin typeface="Times New Roman" charset="0"/>
              </a:defRPr>
            </a:lvl1pPr>
          </a:lstStyle>
          <a:p>
            <a:pPr>
              <a:defRPr/>
            </a:pPr>
            <a:endParaRPr lang="nl-NL"/>
          </a:p>
        </p:txBody>
      </p:sp>
      <p:sp>
        <p:nvSpPr>
          <p:cNvPr id="7" name="Tijdelijke aanduiding voor dianummer 6"/>
          <p:cNvSpPr>
            <a:spLocks noGrp="1"/>
          </p:cNvSpPr>
          <p:nvPr>
            <p:ph type="sldNum" sz="quarter" idx="5"/>
          </p:nvPr>
        </p:nvSpPr>
        <p:spPr>
          <a:xfrm>
            <a:off x="3854395" y="9445302"/>
            <a:ext cx="2949629" cy="497205"/>
          </a:xfrm>
          <a:prstGeom prst="rect">
            <a:avLst/>
          </a:prstGeom>
        </p:spPr>
        <p:txBody>
          <a:bodyPr vert="horz" lIns="92070" tIns="46034" rIns="92070" bIns="46034" rtlCol="0" anchor="b"/>
          <a:lstStyle>
            <a:lvl1pPr algn="r">
              <a:defRPr sz="1200">
                <a:latin typeface="Times New Roman" charset="0"/>
              </a:defRPr>
            </a:lvl1pPr>
          </a:lstStyle>
          <a:p>
            <a:pPr>
              <a:defRPr/>
            </a:pPr>
            <a:fld id="{14C1D8AC-70C5-40FC-BDB2-42D9546EE143}" type="slidenum">
              <a:rPr lang="nl-NL"/>
              <a:pPr>
                <a:defRPr/>
              </a:pPr>
              <a:t>‹nr.›</a:t>
            </a:fld>
            <a:endParaRPr lang="nl-NL"/>
          </a:p>
        </p:txBody>
      </p:sp>
    </p:spTree>
    <p:extLst>
      <p:ext uri="{BB962C8B-B14F-4D97-AF65-F5344CB8AC3E}">
        <p14:creationId xmlns:p14="http://schemas.microsoft.com/office/powerpoint/2010/main" val="17832970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638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solidFill>
                <a:srgbClr val="FF0000"/>
              </a:solidFill>
            </a:endParaRPr>
          </a:p>
        </p:txBody>
      </p:sp>
      <p:sp>
        <p:nvSpPr>
          <p:cNvPr id="1638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4BA63D-6341-48B7-B6B5-3F3CDA8D086D}" type="slidenum">
              <a:rPr lang="nl-NL" smtClean="0">
                <a:latin typeface="Times New Roman" pitchFamily="18" charset="0"/>
              </a:rPr>
              <a:pPr/>
              <a:t>1</a:t>
            </a:fld>
            <a:endParaRPr lang="nl-NL">
              <a:latin typeface="Times New Roman" pitchFamily="18" charset="0"/>
            </a:endParaRPr>
          </a:p>
        </p:txBody>
      </p:sp>
    </p:spTree>
    <p:extLst>
      <p:ext uri="{BB962C8B-B14F-4D97-AF65-F5344CB8AC3E}">
        <p14:creationId xmlns:p14="http://schemas.microsoft.com/office/powerpoint/2010/main" val="65847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a:xfrm>
            <a:off x="1030288" y="746125"/>
            <a:ext cx="2397125" cy="1798638"/>
          </a:xfrm>
        </p:spPr>
      </p:sp>
      <p:sp>
        <p:nvSpPr>
          <p:cNvPr id="23555" name="Rectangle 2"/>
          <p:cNvSpPr>
            <a:spLocks noGrp="1" noChangeArrowheads="1"/>
          </p:cNvSpPr>
          <p:nvPr>
            <p:ph type="body" idx="1"/>
          </p:nvPr>
        </p:nvSpPr>
        <p:spPr>
          <a:noFill/>
          <a:ln w="9525"/>
        </p:spPr>
        <p:txBody>
          <a:bodyPr/>
          <a:lstStyle/>
          <a:p>
            <a:pPr defTabSz="914400" eaLnBrk="1">
              <a:lnSpc>
                <a:spcPct val="100000"/>
              </a:lnSpc>
            </a:pPr>
            <a:r>
              <a:rPr lang="nl-NL" sz="2000" b="1" dirty="0">
                <a:solidFill>
                  <a:srgbClr val="70A426"/>
                </a:solidFill>
                <a:latin typeface="Verdana" pitchFamily="34" charset="0"/>
                <a:ea typeface="Verdana" pitchFamily="34" charset="0"/>
                <a:cs typeface="Verdana" pitchFamily="34" charset="0"/>
                <a:sym typeface="Verdana" pitchFamily="34" charset="0"/>
              </a:rPr>
              <a:t>Onderwerpen</a:t>
            </a:r>
            <a:endParaRPr lang="nl-NL" sz="2000" b="1" dirty="0">
              <a:solidFill>
                <a:srgbClr val="002060"/>
              </a:solidFill>
              <a:latin typeface="Calibri" pitchFamily="34" charset="0"/>
              <a:cs typeface="Calibri" pitchFamily="34" charset="0"/>
              <a:sym typeface="Calibri" pitchFamily="34" charset="0"/>
            </a:endParaRPr>
          </a:p>
          <a:p>
            <a:pPr defTabSz="914400" eaLnBrk="1">
              <a:lnSpc>
                <a:spcPct val="100000"/>
              </a:lnSpc>
            </a:pPr>
            <a:endParaRPr lang="nl-NL" sz="2000" dirty="0">
              <a:solidFill>
                <a:srgbClr val="002060"/>
              </a:solidFill>
              <a:latin typeface="Calibri" pitchFamily="34" charset="0"/>
              <a:cs typeface="Calibri" pitchFamily="34" charset="0"/>
              <a:sym typeface="Calibri" pitchFamily="34" charset="0"/>
            </a:endParaRPr>
          </a:p>
          <a:p>
            <a:pPr marL="447675" lvl="1" indent="-360363" defTabSz="849313" eaLnBrk="1">
              <a:lnSpc>
                <a:spcPct val="150000"/>
              </a:lnSpc>
              <a:spcBef>
                <a:spcPts val="400"/>
              </a:spcBef>
              <a:buClr>
                <a:srgbClr val="002060"/>
              </a:buClr>
              <a:buFontTx/>
              <a:buChar char="•"/>
            </a:pPr>
            <a:r>
              <a:rPr lang="nl-NL" dirty="0">
                <a:solidFill>
                  <a:srgbClr val="002060"/>
                </a:solidFill>
                <a:latin typeface="Verdana" pitchFamily="34" charset="0"/>
                <a:ea typeface="Verdana" pitchFamily="34" charset="0"/>
                <a:cs typeface="Verdana" pitchFamily="34" charset="0"/>
                <a:sym typeface="Verdana" pitchFamily="34" charset="0"/>
              </a:rPr>
              <a:t>Typering </a:t>
            </a:r>
            <a:r>
              <a:rPr lang="nl-NL" dirty="0" err="1">
                <a:solidFill>
                  <a:srgbClr val="002060"/>
                </a:solidFill>
                <a:latin typeface="Verdana" pitchFamily="34" charset="0"/>
                <a:ea typeface="Verdana" pitchFamily="34" charset="0"/>
                <a:cs typeface="Verdana" pitchFamily="34" charset="0"/>
                <a:sym typeface="Verdana" pitchFamily="34" charset="0"/>
              </a:rPr>
              <a:t>Bkl</a:t>
            </a:r>
            <a:endParaRPr lang="nl-NL" dirty="0">
              <a:solidFill>
                <a:srgbClr val="002060"/>
              </a:solidFill>
              <a:latin typeface="Verdana" pitchFamily="34" charset="0"/>
              <a:ea typeface="Verdana" pitchFamily="34" charset="0"/>
              <a:cs typeface="Verdana" pitchFamily="34" charset="0"/>
              <a:sym typeface="Verdana" pitchFamily="34" charset="0"/>
            </a:endParaRPr>
          </a:p>
          <a:p>
            <a:pPr marL="447675" lvl="1" indent="-360363" defTabSz="849313" eaLnBrk="1">
              <a:lnSpc>
                <a:spcPct val="150000"/>
              </a:lnSpc>
              <a:spcBef>
                <a:spcPts val="400"/>
              </a:spcBef>
              <a:buClr>
                <a:srgbClr val="002060"/>
              </a:buClr>
              <a:buFontTx/>
              <a:buChar char="•"/>
            </a:pPr>
            <a:r>
              <a:rPr lang="nl-NL" dirty="0">
                <a:solidFill>
                  <a:srgbClr val="002060"/>
                </a:solidFill>
                <a:latin typeface="Verdana" pitchFamily="34" charset="0"/>
                <a:ea typeface="Verdana" pitchFamily="34" charset="0"/>
                <a:cs typeface="Verdana" pitchFamily="34" charset="0"/>
                <a:sym typeface="Verdana" pitchFamily="34" charset="0"/>
              </a:rPr>
              <a:t>Hoofdstructuur en inhoud </a:t>
            </a:r>
            <a:r>
              <a:rPr lang="nl-NL" dirty="0" err="1">
                <a:solidFill>
                  <a:srgbClr val="002060"/>
                </a:solidFill>
                <a:latin typeface="Verdana" pitchFamily="34" charset="0"/>
                <a:ea typeface="Verdana" pitchFamily="34" charset="0"/>
                <a:cs typeface="Verdana" pitchFamily="34" charset="0"/>
                <a:sym typeface="Verdana" pitchFamily="34" charset="0"/>
              </a:rPr>
              <a:t>pre-consultatieversie</a:t>
            </a:r>
            <a:endParaRPr lang="nl-NL" dirty="0">
              <a:solidFill>
                <a:srgbClr val="002060"/>
              </a:solidFill>
              <a:latin typeface="Verdana" pitchFamily="34" charset="0"/>
              <a:ea typeface="Verdana" pitchFamily="34" charset="0"/>
              <a:cs typeface="Verdana" pitchFamily="34" charset="0"/>
              <a:sym typeface="Verdana" pitchFamily="34" charset="0"/>
            </a:endParaRPr>
          </a:p>
          <a:p>
            <a:pPr marL="447675" lvl="1" indent="-360363" defTabSz="849313" eaLnBrk="1">
              <a:lnSpc>
                <a:spcPct val="150000"/>
              </a:lnSpc>
              <a:spcBef>
                <a:spcPts val="400"/>
              </a:spcBef>
              <a:buClr>
                <a:srgbClr val="002060"/>
              </a:buClr>
              <a:buFontTx/>
              <a:buChar char="•"/>
            </a:pPr>
            <a:r>
              <a:rPr lang="nl-NL" dirty="0">
                <a:solidFill>
                  <a:srgbClr val="002060"/>
                </a:solidFill>
                <a:latin typeface="Verdana" pitchFamily="34" charset="0"/>
                <a:ea typeface="Verdana" pitchFamily="34" charset="0"/>
                <a:cs typeface="Verdana" pitchFamily="34" charset="0"/>
                <a:sym typeface="Verdana" pitchFamily="34" charset="0"/>
              </a:rPr>
              <a:t>Vier kernbegrippen en hoofdkeuzes</a:t>
            </a:r>
          </a:p>
          <a:p>
            <a:pPr marL="447675" lvl="1" indent="-360363" defTabSz="849313" eaLnBrk="1">
              <a:lnSpc>
                <a:spcPct val="150000"/>
              </a:lnSpc>
              <a:spcBef>
                <a:spcPts val="400"/>
              </a:spcBef>
              <a:buClr>
                <a:srgbClr val="002060"/>
              </a:buClr>
              <a:buFontTx/>
              <a:buChar char="•"/>
            </a:pPr>
            <a:r>
              <a:rPr lang="nl-NL" dirty="0">
                <a:solidFill>
                  <a:srgbClr val="002060"/>
                </a:solidFill>
                <a:latin typeface="Verdana" pitchFamily="34" charset="0"/>
                <a:ea typeface="Verdana" pitchFamily="34" charset="0"/>
                <a:cs typeface="Verdana" pitchFamily="34" charset="0"/>
                <a:sym typeface="Verdana" pitchFamily="34" charset="0"/>
              </a:rPr>
              <a:t>Onderzoekslasten</a:t>
            </a:r>
          </a:p>
          <a:p>
            <a:pPr marL="447675" lvl="1" indent="-360363" defTabSz="849313" eaLnBrk="1">
              <a:lnSpc>
                <a:spcPct val="150000"/>
              </a:lnSpc>
              <a:spcBef>
                <a:spcPts val="400"/>
              </a:spcBef>
              <a:buClr>
                <a:srgbClr val="002060"/>
              </a:buClr>
              <a:buFontTx/>
              <a:buChar char="•"/>
            </a:pPr>
            <a:r>
              <a:rPr lang="nl-NL" dirty="0">
                <a:solidFill>
                  <a:srgbClr val="002060"/>
                </a:solidFill>
                <a:latin typeface="Verdana" pitchFamily="34" charset="0"/>
                <a:ea typeface="Verdana" pitchFamily="34" charset="0"/>
                <a:cs typeface="Verdana" pitchFamily="34" charset="0"/>
                <a:sym typeface="Verdana" pitchFamily="34" charset="0"/>
              </a:rPr>
              <a:t>Wat landt hier bovenop in de consultatieversie?</a:t>
            </a:r>
          </a:p>
          <a:p>
            <a:pPr marL="447675" lvl="1" indent="-360363" defTabSz="849313" eaLnBrk="1">
              <a:lnSpc>
                <a:spcPct val="150000"/>
              </a:lnSpc>
              <a:spcBef>
                <a:spcPts val="400"/>
              </a:spcBef>
              <a:buClr>
                <a:srgbClr val="002060"/>
              </a:buClr>
              <a:buFontTx/>
              <a:buChar char="•"/>
            </a:pPr>
            <a:r>
              <a:rPr lang="nl-NL" dirty="0">
                <a:solidFill>
                  <a:srgbClr val="002060"/>
                </a:solidFill>
                <a:latin typeface="Verdana" pitchFamily="34" charset="0"/>
                <a:ea typeface="Verdana" pitchFamily="34" charset="0"/>
                <a:cs typeface="Verdana" pitchFamily="34" charset="0"/>
                <a:sym typeface="Verdana" pitchFamily="34" charset="0"/>
              </a:rPr>
              <a:t>Wat loopt via het </a:t>
            </a:r>
            <a:r>
              <a:rPr lang="nl-NL" dirty="0" err="1">
                <a:solidFill>
                  <a:srgbClr val="002060"/>
                </a:solidFill>
                <a:latin typeface="Verdana" pitchFamily="34" charset="0"/>
                <a:ea typeface="Verdana" pitchFamily="34" charset="0"/>
                <a:cs typeface="Verdana" pitchFamily="34" charset="0"/>
                <a:sym typeface="Verdana" pitchFamily="34" charset="0"/>
              </a:rPr>
              <a:t>aanvullings</a:t>
            </a:r>
            <a:r>
              <a:rPr lang="nl-NL" dirty="0">
                <a:solidFill>
                  <a:srgbClr val="002060"/>
                </a:solidFill>
                <a:latin typeface="Verdana" pitchFamily="34" charset="0"/>
                <a:ea typeface="Verdana" pitchFamily="34" charset="0"/>
                <a:cs typeface="Verdana" pitchFamily="34" charset="0"/>
                <a:sym typeface="Verdana" pitchFamily="34" charset="0"/>
              </a:rPr>
              <a:t>- en invoeringsbesluit?</a:t>
            </a:r>
          </a:p>
          <a:p>
            <a:pPr defTabSz="914400" eaLnBrk="1">
              <a:lnSpc>
                <a:spcPct val="100000"/>
              </a:lnSpc>
            </a:pPr>
            <a:endParaRPr lang="nl-NL" sz="2000" b="1" dirty="0">
              <a:solidFill>
                <a:srgbClr val="002060"/>
              </a:solidFill>
              <a:latin typeface="Calibri" pitchFamily="34" charset="0"/>
              <a:cs typeface="Calibri" pitchFamily="34" charset="0"/>
              <a:sym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F0285AC7-D60F-4D17-803B-34D3B8D1E568}" type="slidenum">
              <a:rPr lang="nl-NL" smtClean="0"/>
              <a:pPr/>
              <a:t>3</a:t>
            </a:fld>
            <a:endParaRPr lang="nl-NL"/>
          </a:p>
        </p:txBody>
      </p:sp>
      <p:sp>
        <p:nvSpPr>
          <p:cNvPr id="5" name="Tijdelijke aanduiding voor notities 4"/>
          <p:cNvSpPr>
            <a:spLocks noGrp="1"/>
          </p:cNvSpPr>
          <p:nvPr>
            <p:ph type="body" sz="quarter" idx="11"/>
          </p:nvPr>
        </p:nvSpPr>
        <p:spPr/>
        <p:txBody>
          <a:bodyPr>
            <a:normAutofit/>
          </a:bodyPr>
          <a:lstStyle/>
          <a:p>
            <a:r>
              <a:rPr lang="nl-NL" dirty="0"/>
              <a:t>Verbeterdoelen stelselherziening</a:t>
            </a:r>
          </a:p>
          <a:p>
            <a:endParaRPr lang="nl-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In de AMvB’s wordt invulling</a:t>
            </a:r>
            <a:r>
              <a:rPr lang="nl-NL" baseline="0" dirty="0"/>
              <a:t> gegeven aan de Omgevingswet. Deze komen op verschillende manieren terug in de AMvB’s.</a:t>
            </a:r>
            <a:endParaRPr lang="nl-NL" dirty="0"/>
          </a:p>
        </p:txBody>
      </p:sp>
      <p:sp>
        <p:nvSpPr>
          <p:cNvPr id="4" name="Tijdelijke aanduiding voor dianummer 3"/>
          <p:cNvSpPr>
            <a:spLocks noGrp="1"/>
          </p:cNvSpPr>
          <p:nvPr>
            <p:ph type="sldNum" sz="quarter" idx="10"/>
          </p:nvPr>
        </p:nvSpPr>
        <p:spPr/>
        <p:txBody>
          <a:bodyPr/>
          <a:lstStyle/>
          <a:p>
            <a:pPr>
              <a:defRPr/>
            </a:pPr>
            <a:fld id="{14C1D8AC-70C5-40FC-BDB2-42D9546EE143}" type="slidenum">
              <a:rPr lang="nl-NL" smtClean="0"/>
              <a:pPr>
                <a:defRPr/>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In de AMvB’s wordt invulling</a:t>
            </a:r>
            <a:r>
              <a:rPr lang="nl-NL" baseline="0" dirty="0"/>
              <a:t> gegeven aan de Omgevingswet. Deze komen op verschillende manieren terug in de AMvB’s.</a:t>
            </a:r>
            <a:endParaRPr lang="nl-NL" dirty="0"/>
          </a:p>
        </p:txBody>
      </p:sp>
      <p:sp>
        <p:nvSpPr>
          <p:cNvPr id="4" name="Tijdelijke aanduiding voor dianummer 3"/>
          <p:cNvSpPr>
            <a:spLocks noGrp="1"/>
          </p:cNvSpPr>
          <p:nvPr>
            <p:ph type="sldNum" sz="quarter" idx="10"/>
          </p:nvPr>
        </p:nvSpPr>
        <p:spPr/>
        <p:txBody>
          <a:bodyPr/>
          <a:lstStyle/>
          <a:p>
            <a:pPr>
              <a:defRPr/>
            </a:pPr>
            <a:fld id="{14C1D8AC-70C5-40FC-BDB2-42D9546EE143}" type="slidenum">
              <a:rPr lang="nl-NL" smtClean="0"/>
              <a:pPr>
                <a:defRPr/>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14C1D8AC-70C5-40FC-BDB2-42D9546EE143}" type="slidenum">
              <a:rPr lang="nl-NL" smtClean="0"/>
              <a:pPr>
                <a:defRPr/>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PlanMER moet input geven waarop keuzes</a:t>
            </a:r>
            <a:r>
              <a:rPr lang="nl-NL" baseline="0" dirty="0"/>
              <a:t> in de SV gemaakt kunnen worden. Deze sheet is een opmaat naar het doel van het planMER: in kaart brengen van kansen en knelpunten op gebiedsniveau. M.a.w. input om te bepalen waar de SV kan sturen omdat functies elkaar raken!</a:t>
            </a:r>
          </a:p>
          <a:p>
            <a:endParaRPr lang="nl-NL" baseline="0" dirty="0"/>
          </a:p>
          <a:p>
            <a:r>
              <a:rPr lang="nl-NL" baseline="0" dirty="0"/>
              <a:t>Deze opsomming komt uit de Kamerbrief. Kan een bruggetje gemaakt worden naar het agendapunt over de sturingsopties. Daarin wordt uitgebreider ingegaan op bovenstaande opties.</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13</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4562475" y="0"/>
            <a:ext cx="4581525" cy="6858000"/>
          </a:xfrm>
          <a:prstGeom prst="rect">
            <a:avLst/>
          </a:prstGeom>
          <a:solidFill>
            <a:schemeClr val="accent1"/>
          </a:solidFill>
          <a:ln w="9525">
            <a:noFill/>
            <a:miter lim="800000"/>
            <a:headEnd/>
            <a:tailEnd/>
          </a:ln>
          <a:effectLst/>
        </p:spPr>
        <p:txBody>
          <a:bodyPr wrap="none" anchor="ctr"/>
          <a:lstStyle/>
          <a:p>
            <a:pPr>
              <a:defRPr/>
            </a:pPr>
            <a:endParaRPr lang="nl-NL">
              <a:latin typeface="Times New Roman" charset="0"/>
            </a:endParaRPr>
          </a:p>
        </p:txBody>
      </p:sp>
      <p:pic>
        <p:nvPicPr>
          <p:cNvPr id="5" name="Picture 6" descr="Z:\KA\Carma\DocSys\Customers\VenW Rijksbreed\Models\Presentaties\background_pictures\logo wit\RO_VW_diap.png"/>
          <p:cNvPicPr>
            <a:picLocks noChangeAspect="1" noChangeArrowheads="1"/>
          </p:cNvPicPr>
          <p:nvPr/>
        </p:nvPicPr>
        <p:blipFill>
          <a:blip r:embed="rId2" cstate="print"/>
          <a:srcRect l="46451" r="12230" b="20656"/>
          <a:stretch>
            <a:fillRect/>
          </a:stretch>
        </p:blipFill>
        <p:spPr bwMode="auto">
          <a:xfrm>
            <a:off x="4262438" y="0"/>
            <a:ext cx="3517900" cy="1479550"/>
          </a:xfrm>
          <a:prstGeom prst="rect">
            <a:avLst/>
          </a:prstGeom>
          <a:noFill/>
          <a:ln w="9525">
            <a:noFill/>
            <a:miter lim="800000"/>
            <a:headEnd/>
            <a:tailEnd/>
          </a:ln>
        </p:spPr>
      </p:pic>
      <p:sp>
        <p:nvSpPr>
          <p:cNvPr id="10243" name="Rectangle 3"/>
          <p:cNvSpPr>
            <a:spLocks noGrp="1" noChangeArrowheads="1"/>
          </p:cNvSpPr>
          <p:nvPr>
            <p:ph type="ctrTitle"/>
          </p:nvPr>
        </p:nvSpPr>
        <p:spPr>
          <a:xfrm>
            <a:off x="5037138" y="2878138"/>
            <a:ext cx="3598862" cy="857250"/>
          </a:xfrm>
        </p:spPr>
        <p:txBody>
          <a:bodyPr/>
          <a:lstStyle>
            <a:lvl1pPr defTabSz="608013"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5037138" y="3778250"/>
            <a:ext cx="3598862" cy="1752600"/>
          </a:xfrm>
        </p:spPr>
        <p:txBody>
          <a:bodyPr/>
          <a:lstStyle>
            <a:lvl1pPr marL="0" indent="1588" defTabSz="608013"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6" name="Rectangle 13"/>
          <p:cNvSpPr>
            <a:spLocks noGrp="1" noChangeArrowheads="1"/>
          </p:cNvSpPr>
          <p:nvPr>
            <p:ph type="dt" sz="half" idx="10"/>
          </p:nvPr>
        </p:nvSpPr>
        <p:spPr>
          <a:xfrm>
            <a:off x="5037138" y="6515100"/>
            <a:ext cx="3932237" cy="209550"/>
          </a:xfrm>
        </p:spPr>
        <p:txBody>
          <a:bodyPr anchor="t"/>
          <a:lstStyle>
            <a:lvl1pPr algn="l">
              <a:defRPr/>
            </a:lvl1pPr>
          </a:lstStyle>
          <a:p>
            <a:pPr>
              <a:defRPr/>
            </a:pPr>
            <a:fld id="{4600E6EB-A700-45E4-8DA4-A72C85165150}" type="datetime4">
              <a:rPr lang="nl-NL" smtClean="0"/>
              <a:pPr>
                <a:defRPr/>
              </a:pPr>
              <a:t>19 december 2016</a:t>
            </a:fld>
            <a:endParaRPr lang="nl-NL"/>
          </a:p>
          <a:p>
            <a:pPr>
              <a:defRPr/>
            </a:pP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B34CA490-A6A4-42D0-BF05-ADF84D7B5BA1}" type="slidenum">
              <a:rPr lang="nl-NL"/>
              <a:pPr>
                <a:defRPr/>
              </a:pPr>
              <a:t>‹nr.›</a:t>
            </a:fld>
            <a:endParaRPr lang="nl-NL"/>
          </a:p>
        </p:txBody>
      </p:sp>
      <p:sp>
        <p:nvSpPr>
          <p:cNvPr id="5" name="Tijdelijke aanduiding voor datum 5"/>
          <p:cNvSpPr>
            <a:spLocks noGrp="1"/>
          </p:cNvSpPr>
          <p:nvPr>
            <p:ph type="dt" sz="half" idx="11"/>
          </p:nvPr>
        </p:nvSpPr>
        <p:spPr/>
        <p:txBody>
          <a:bodyPr/>
          <a:lstStyle>
            <a:lvl1pPr>
              <a:defRPr/>
            </a:lvl1pPr>
          </a:lstStyle>
          <a:p>
            <a:pPr>
              <a:defRPr/>
            </a:pPr>
            <a:fld id="{F503C53A-64C8-48F9-87B3-1004435D77FF}" type="datetime4">
              <a:rPr lang="nl-NL" smtClean="0"/>
              <a:pPr>
                <a:defRPr/>
              </a:pPr>
              <a:t>19 december 2016</a:t>
            </a:fld>
            <a:endParaRPr lang="nl-NL"/>
          </a:p>
        </p:txBody>
      </p:sp>
      <p:sp>
        <p:nvSpPr>
          <p:cNvPr id="6" name="Rectangle 6"/>
          <p:cNvSpPr>
            <a:spLocks noGrp="1" noChangeArrowheads="1"/>
          </p:cNvSpPr>
          <p:nvPr>
            <p:ph type="ftr" sz="quarter" idx="12"/>
          </p:nvPr>
        </p:nvSpPr>
        <p:spPr>
          <a:xfrm>
            <a:off x="4356100" y="6524625"/>
            <a:ext cx="3097213" cy="206375"/>
          </a:xfrm>
        </p:spPr>
        <p:txBody>
          <a:bodyPr/>
          <a:lstStyle>
            <a:lvl1pPr>
              <a:defRPr/>
            </a:lvl1pPr>
          </a:lstStyle>
          <a:p>
            <a:pPr>
              <a:defRPr/>
            </a:pP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67513" y="1293813"/>
            <a:ext cx="2100262" cy="4913312"/>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66725" y="1293813"/>
            <a:ext cx="6148388" cy="491331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766DC4BB-7A6B-4EF4-AC56-54E0B491C3DA}" type="slidenum">
              <a:rPr lang="nl-NL"/>
              <a:pPr>
                <a:defRPr/>
              </a:pPr>
              <a:t>‹nr.›</a:t>
            </a:fld>
            <a:endParaRPr lang="nl-NL"/>
          </a:p>
        </p:txBody>
      </p:sp>
      <p:sp>
        <p:nvSpPr>
          <p:cNvPr id="5" name="Tijdelijke aanduiding voor datum 5"/>
          <p:cNvSpPr>
            <a:spLocks noGrp="1"/>
          </p:cNvSpPr>
          <p:nvPr>
            <p:ph type="dt" sz="half" idx="11"/>
          </p:nvPr>
        </p:nvSpPr>
        <p:spPr/>
        <p:txBody>
          <a:bodyPr/>
          <a:lstStyle>
            <a:lvl1pPr>
              <a:defRPr/>
            </a:lvl1pPr>
          </a:lstStyle>
          <a:p>
            <a:pPr>
              <a:defRPr/>
            </a:pPr>
            <a:fld id="{B32F4E09-4D19-483C-B1EC-7EE177950A0E}" type="datetime4">
              <a:rPr lang="nl-NL" smtClean="0"/>
              <a:pPr>
                <a:defRPr/>
              </a:pPr>
              <a:t>19 december 2016</a:t>
            </a:fld>
            <a:endParaRPr lang="nl-NL"/>
          </a:p>
        </p:txBody>
      </p:sp>
      <p:sp>
        <p:nvSpPr>
          <p:cNvPr id="6" name="Rectangle 6"/>
          <p:cNvSpPr>
            <a:spLocks noGrp="1" noChangeArrowheads="1"/>
          </p:cNvSpPr>
          <p:nvPr>
            <p:ph type="ftr" sz="quarter" idx="12"/>
          </p:nvPr>
        </p:nvSpPr>
        <p:spPr>
          <a:xfrm>
            <a:off x="4356100" y="6524625"/>
            <a:ext cx="3097213" cy="206375"/>
          </a:xfrm>
        </p:spPr>
        <p:txBody>
          <a:bodyPr/>
          <a:lstStyle>
            <a:lvl1pPr>
              <a:defRPr/>
            </a:lvl1pPr>
          </a:lstStyle>
          <a:p>
            <a:pPr>
              <a:defRPr/>
            </a:pPr>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66725" y="1293813"/>
            <a:ext cx="8401050" cy="492125"/>
          </a:xfrm>
        </p:spPr>
        <p:txBody>
          <a:bodyPr/>
          <a:lstStyle/>
          <a:p>
            <a:r>
              <a:rPr lang="nl-NL"/>
              <a:t>Klik om de stijl te bewerken</a:t>
            </a:r>
          </a:p>
        </p:txBody>
      </p:sp>
      <p:sp>
        <p:nvSpPr>
          <p:cNvPr id="3" name="Tijdelijke aanduiding voor tekst 2"/>
          <p:cNvSpPr>
            <a:spLocks noGrp="1"/>
          </p:cNvSpPr>
          <p:nvPr>
            <p:ph type="body" sz="half" idx="1"/>
          </p:nvPr>
        </p:nvSpPr>
        <p:spPr>
          <a:xfrm>
            <a:off x="466725" y="2068513"/>
            <a:ext cx="4124325"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4743450" y="2068513"/>
            <a:ext cx="4124325" cy="4138612"/>
          </a:xfrm>
        </p:spPr>
        <p:txBody>
          <a:bodyPr/>
          <a:lstStyle/>
          <a:p>
            <a:pPr lvl="0"/>
            <a:r>
              <a:rPr lang="nl-NL" noProof="0"/>
              <a:t>Klik op het pictogram als u een illustratie wilt toevoegen</a:t>
            </a:r>
          </a:p>
        </p:txBody>
      </p:sp>
      <p:sp>
        <p:nvSpPr>
          <p:cNvPr id="5" name="Tijdelijke aanduiding voor dianummer 5"/>
          <p:cNvSpPr>
            <a:spLocks noGrp="1"/>
          </p:cNvSpPr>
          <p:nvPr>
            <p:ph type="sldNum" sz="quarter" idx="10"/>
          </p:nvPr>
        </p:nvSpPr>
        <p:spPr/>
        <p:txBody>
          <a:bodyPr/>
          <a:lstStyle>
            <a:lvl1pPr>
              <a:defRPr/>
            </a:lvl1pPr>
          </a:lstStyle>
          <a:p>
            <a:pPr>
              <a:defRPr/>
            </a:pPr>
            <a:fld id="{9D0932F8-54CC-4B74-B0E4-92747C874C13}" type="slidenum">
              <a:rPr lang="nl-NL"/>
              <a:pPr>
                <a:defRPr/>
              </a:pPr>
              <a:t>‹nr.›</a:t>
            </a:fld>
            <a:endParaRPr lang="nl-NL"/>
          </a:p>
        </p:txBody>
      </p:sp>
      <p:sp>
        <p:nvSpPr>
          <p:cNvPr id="6" name="Tijdelijke aanduiding voor datum 6"/>
          <p:cNvSpPr>
            <a:spLocks noGrp="1"/>
          </p:cNvSpPr>
          <p:nvPr>
            <p:ph type="dt" sz="half" idx="11"/>
          </p:nvPr>
        </p:nvSpPr>
        <p:spPr/>
        <p:txBody>
          <a:bodyPr/>
          <a:lstStyle>
            <a:lvl1pPr>
              <a:defRPr/>
            </a:lvl1pPr>
          </a:lstStyle>
          <a:p>
            <a:pPr>
              <a:defRPr/>
            </a:pPr>
            <a:fld id="{DC76BD66-52F4-42C6-B95B-5EB083D88316}" type="datetime4">
              <a:rPr lang="nl-NL" smtClean="0"/>
              <a:pPr>
                <a:defRPr/>
              </a:pPr>
              <a:t>19 december 2016</a:t>
            </a:fld>
            <a:endParaRPr lang="nl-NL"/>
          </a:p>
        </p:txBody>
      </p:sp>
      <p:sp>
        <p:nvSpPr>
          <p:cNvPr id="7" name="Rectangle 13"/>
          <p:cNvSpPr>
            <a:spLocks noGrp="1" noChangeArrowheads="1"/>
          </p:cNvSpPr>
          <p:nvPr>
            <p:ph type="ftr" sz="quarter" idx="12"/>
          </p:nvPr>
        </p:nvSpPr>
        <p:spPr>
          <a:xfrm>
            <a:off x="4356100" y="6524625"/>
            <a:ext cx="3097213" cy="206375"/>
          </a:xfrm>
        </p:spPr>
        <p:txBody>
          <a:bodyPr/>
          <a:lstStyle>
            <a:lvl1pPr>
              <a:defRPr/>
            </a:lvl1pPr>
          </a:lstStyle>
          <a:p>
            <a:pPr>
              <a:defRPr/>
            </a:pP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EDDDA4D2-8F52-4CBD-8796-85A40E308D30}" type="slidenum">
              <a:rPr lang="nl-NL"/>
              <a:pPr>
                <a:defRPr/>
              </a:pPr>
              <a:t>‹nr.›</a:t>
            </a:fld>
            <a:endParaRPr lang="nl-NL"/>
          </a:p>
        </p:txBody>
      </p:sp>
      <p:sp>
        <p:nvSpPr>
          <p:cNvPr id="5" name="Tijdelijke aanduiding voor datum 5"/>
          <p:cNvSpPr>
            <a:spLocks noGrp="1"/>
          </p:cNvSpPr>
          <p:nvPr>
            <p:ph type="dt" sz="half" idx="11"/>
          </p:nvPr>
        </p:nvSpPr>
        <p:spPr/>
        <p:txBody>
          <a:bodyPr/>
          <a:lstStyle>
            <a:lvl1pPr>
              <a:defRPr/>
            </a:lvl1pPr>
          </a:lstStyle>
          <a:p>
            <a:pPr>
              <a:defRPr/>
            </a:pPr>
            <a:fld id="{D711FAA9-0530-41C7-9FA4-5D25A3ED60B5}" type="datetime4">
              <a:rPr lang="nl-NL" smtClean="0"/>
              <a:pPr>
                <a:defRPr/>
              </a:pPr>
              <a:t>19 december 2016</a:t>
            </a:fld>
            <a:endParaRPr lang="nl-NL"/>
          </a:p>
        </p:txBody>
      </p:sp>
      <p:sp>
        <p:nvSpPr>
          <p:cNvPr id="6" name="Rectangle 6"/>
          <p:cNvSpPr>
            <a:spLocks noGrp="1" noChangeArrowheads="1"/>
          </p:cNvSpPr>
          <p:nvPr>
            <p:ph type="ftr" sz="quarter" idx="12"/>
          </p:nvPr>
        </p:nvSpPr>
        <p:spPr>
          <a:xfrm>
            <a:off x="4356100" y="6524625"/>
            <a:ext cx="3097213" cy="206375"/>
          </a:xfrm>
        </p:spPr>
        <p:txBody>
          <a:bodyPr/>
          <a:lstStyle>
            <a:lvl1pPr>
              <a:defRPr/>
            </a:lvl1pPr>
          </a:lstStyle>
          <a:p>
            <a:pPr>
              <a:defRPr/>
            </a:pP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ianummer 4"/>
          <p:cNvSpPr>
            <a:spLocks noGrp="1"/>
          </p:cNvSpPr>
          <p:nvPr>
            <p:ph type="sldNum" sz="quarter" idx="10"/>
          </p:nvPr>
        </p:nvSpPr>
        <p:spPr/>
        <p:txBody>
          <a:bodyPr/>
          <a:lstStyle>
            <a:lvl1pPr>
              <a:defRPr/>
            </a:lvl1pPr>
          </a:lstStyle>
          <a:p>
            <a:pPr>
              <a:defRPr/>
            </a:pPr>
            <a:fld id="{B6E3E6B3-DBB5-4ADF-A4FA-C4C995D8118F}" type="slidenum">
              <a:rPr lang="nl-NL"/>
              <a:pPr>
                <a:defRPr/>
              </a:pPr>
              <a:t>‹nr.›</a:t>
            </a:fld>
            <a:endParaRPr lang="nl-NL"/>
          </a:p>
        </p:txBody>
      </p:sp>
      <p:sp>
        <p:nvSpPr>
          <p:cNvPr id="5" name="Tijdelijke aanduiding voor datum 5"/>
          <p:cNvSpPr>
            <a:spLocks noGrp="1"/>
          </p:cNvSpPr>
          <p:nvPr>
            <p:ph type="dt" sz="half" idx="11"/>
          </p:nvPr>
        </p:nvSpPr>
        <p:spPr/>
        <p:txBody>
          <a:bodyPr/>
          <a:lstStyle>
            <a:lvl1pPr>
              <a:defRPr/>
            </a:lvl1pPr>
          </a:lstStyle>
          <a:p>
            <a:pPr>
              <a:defRPr/>
            </a:pPr>
            <a:fld id="{E5BD2993-8DC6-4CE6-92CC-5088DED07AFE}" type="datetime4">
              <a:rPr lang="nl-NL" smtClean="0"/>
              <a:pPr>
                <a:defRPr/>
              </a:pPr>
              <a:t>19 december 2016</a:t>
            </a:fld>
            <a:endParaRPr lang="nl-NL"/>
          </a:p>
        </p:txBody>
      </p:sp>
      <p:sp>
        <p:nvSpPr>
          <p:cNvPr id="6" name="Rectangle 6"/>
          <p:cNvSpPr>
            <a:spLocks noGrp="1" noChangeArrowheads="1"/>
          </p:cNvSpPr>
          <p:nvPr>
            <p:ph type="ftr" sz="quarter" idx="12"/>
          </p:nvPr>
        </p:nvSpPr>
        <p:spPr>
          <a:xfrm>
            <a:off x="4356100" y="6524625"/>
            <a:ext cx="3097213" cy="206375"/>
          </a:xfrm>
        </p:spPr>
        <p:txBody>
          <a:bodyPr/>
          <a:lstStyle>
            <a:lvl1pPr>
              <a:defRPr/>
            </a:lvl1pPr>
          </a:lstStyle>
          <a:p>
            <a:pPr>
              <a:defRPr/>
            </a:pP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66725" y="2068513"/>
            <a:ext cx="4124325"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743450" y="2068513"/>
            <a:ext cx="4124325"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pPr>
              <a:defRPr/>
            </a:pPr>
            <a:fld id="{70B7D723-C087-47A7-B9F6-48292795F2C3}" type="slidenum">
              <a:rPr lang="nl-NL"/>
              <a:pPr>
                <a:defRPr/>
              </a:pPr>
              <a:t>‹nr.›</a:t>
            </a:fld>
            <a:endParaRPr lang="nl-NL"/>
          </a:p>
        </p:txBody>
      </p:sp>
      <p:sp>
        <p:nvSpPr>
          <p:cNvPr id="6" name="Tijdelijke aanduiding voor datum 6"/>
          <p:cNvSpPr>
            <a:spLocks noGrp="1"/>
          </p:cNvSpPr>
          <p:nvPr>
            <p:ph type="dt" sz="half" idx="11"/>
          </p:nvPr>
        </p:nvSpPr>
        <p:spPr/>
        <p:txBody>
          <a:bodyPr/>
          <a:lstStyle>
            <a:lvl1pPr>
              <a:defRPr/>
            </a:lvl1pPr>
          </a:lstStyle>
          <a:p>
            <a:pPr>
              <a:defRPr/>
            </a:pPr>
            <a:fld id="{CB263A66-A8ED-4BC2-A6C3-F5BF0A6B4F5E}" type="datetime4">
              <a:rPr lang="nl-NL" smtClean="0"/>
              <a:pPr>
                <a:defRPr/>
              </a:pPr>
              <a:t>19 december 2016</a:t>
            </a:fld>
            <a:endParaRPr lang="nl-NL"/>
          </a:p>
        </p:txBody>
      </p:sp>
      <p:sp>
        <p:nvSpPr>
          <p:cNvPr id="7" name="Rectangle 13"/>
          <p:cNvSpPr>
            <a:spLocks noGrp="1" noChangeArrowheads="1"/>
          </p:cNvSpPr>
          <p:nvPr>
            <p:ph type="ftr" sz="quarter" idx="12"/>
          </p:nvPr>
        </p:nvSpPr>
        <p:spPr>
          <a:xfrm>
            <a:off x="4356100" y="6524625"/>
            <a:ext cx="3097213" cy="206375"/>
          </a:xfrm>
        </p:spPr>
        <p:txBody>
          <a:bodyPr/>
          <a:lstStyle>
            <a:lvl1pPr>
              <a:defRPr/>
            </a:lvl1pPr>
          </a:lstStyle>
          <a:p>
            <a:pPr>
              <a:defRPr/>
            </a:pPr>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7"/>
          <p:cNvSpPr>
            <a:spLocks noGrp="1"/>
          </p:cNvSpPr>
          <p:nvPr>
            <p:ph type="sldNum" sz="quarter" idx="10"/>
          </p:nvPr>
        </p:nvSpPr>
        <p:spPr/>
        <p:txBody>
          <a:bodyPr/>
          <a:lstStyle>
            <a:lvl1pPr>
              <a:defRPr/>
            </a:lvl1pPr>
          </a:lstStyle>
          <a:p>
            <a:pPr>
              <a:defRPr/>
            </a:pPr>
            <a:fld id="{42CB9C35-C01F-48B1-9181-DE9202E59576}" type="slidenum">
              <a:rPr lang="nl-NL"/>
              <a:pPr>
                <a:defRPr/>
              </a:pPr>
              <a:t>‹nr.›</a:t>
            </a:fld>
            <a:endParaRPr lang="nl-NL"/>
          </a:p>
        </p:txBody>
      </p:sp>
      <p:sp>
        <p:nvSpPr>
          <p:cNvPr id="8" name="Tijdelijke aanduiding voor datum 8"/>
          <p:cNvSpPr>
            <a:spLocks noGrp="1"/>
          </p:cNvSpPr>
          <p:nvPr>
            <p:ph type="dt" sz="half" idx="11"/>
          </p:nvPr>
        </p:nvSpPr>
        <p:spPr/>
        <p:txBody>
          <a:bodyPr/>
          <a:lstStyle>
            <a:lvl1pPr>
              <a:defRPr/>
            </a:lvl1pPr>
          </a:lstStyle>
          <a:p>
            <a:pPr>
              <a:defRPr/>
            </a:pPr>
            <a:fld id="{83A23482-919A-456B-9C63-FA30612C6694}" type="datetime4">
              <a:rPr lang="nl-NL" smtClean="0"/>
              <a:pPr>
                <a:defRPr/>
              </a:pPr>
              <a:t>19 december 2016</a:t>
            </a:fld>
            <a:endParaRPr lang="nl-NL"/>
          </a:p>
        </p:txBody>
      </p:sp>
      <p:sp>
        <p:nvSpPr>
          <p:cNvPr id="9" name="Rectangle 6"/>
          <p:cNvSpPr>
            <a:spLocks noGrp="1" noChangeArrowheads="1"/>
          </p:cNvSpPr>
          <p:nvPr>
            <p:ph type="ftr" sz="quarter" idx="12"/>
          </p:nvPr>
        </p:nvSpPr>
        <p:spPr>
          <a:xfrm>
            <a:off x="4356100" y="6524625"/>
            <a:ext cx="3097213" cy="206375"/>
          </a:xfrm>
        </p:spPr>
        <p:txBody>
          <a:bodyPr/>
          <a:lstStyle>
            <a:lvl1pPr>
              <a:defRPr/>
            </a:lvl1pPr>
          </a:lstStyle>
          <a:p>
            <a:pPr>
              <a:defRPr/>
            </a:pP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3"/>
          <p:cNvSpPr>
            <a:spLocks noGrp="1"/>
          </p:cNvSpPr>
          <p:nvPr>
            <p:ph type="sldNum" sz="quarter" idx="10"/>
          </p:nvPr>
        </p:nvSpPr>
        <p:spPr/>
        <p:txBody>
          <a:bodyPr/>
          <a:lstStyle>
            <a:lvl1pPr>
              <a:defRPr/>
            </a:lvl1pPr>
          </a:lstStyle>
          <a:p>
            <a:pPr>
              <a:defRPr/>
            </a:pPr>
            <a:fld id="{C77990D2-09DC-4F4F-BD43-662228B57E0C}" type="slidenum">
              <a:rPr lang="nl-NL"/>
              <a:pPr>
                <a:defRPr/>
              </a:pPr>
              <a:t>‹nr.›</a:t>
            </a:fld>
            <a:endParaRPr lang="nl-NL"/>
          </a:p>
        </p:txBody>
      </p:sp>
      <p:sp>
        <p:nvSpPr>
          <p:cNvPr id="4" name="Tijdelijke aanduiding voor datum 4"/>
          <p:cNvSpPr>
            <a:spLocks noGrp="1"/>
          </p:cNvSpPr>
          <p:nvPr>
            <p:ph type="dt" sz="half" idx="11"/>
          </p:nvPr>
        </p:nvSpPr>
        <p:spPr/>
        <p:txBody>
          <a:bodyPr/>
          <a:lstStyle>
            <a:lvl1pPr>
              <a:defRPr/>
            </a:lvl1pPr>
          </a:lstStyle>
          <a:p>
            <a:pPr>
              <a:defRPr/>
            </a:pPr>
            <a:fld id="{1280A350-6BF8-4DDD-B16B-9134AC49265A}" type="datetime4">
              <a:rPr lang="nl-NL" smtClean="0"/>
              <a:pPr>
                <a:defRPr/>
              </a:pPr>
              <a:t>19 december 2016</a:t>
            </a:fld>
            <a:endParaRPr lang="nl-NL"/>
          </a:p>
        </p:txBody>
      </p:sp>
      <p:sp>
        <p:nvSpPr>
          <p:cNvPr id="5" name="Rectangle 6"/>
          <p:cNvSpPr>
            <a:spLocks noGrp="1" noChangeArrowheads="1"/>
          </p:cNvSpPr>
          <p:nvPr>
            <p:ph type="ftr" sz="quarter" idx="12"/>
          </p:nvPr>
        </p:nvSpPr>
        <p:spPr>
          <a:xfrm>
            <a:off x="4356100" y="6524625"/>
            <a:ext cx="3097213" cy="206375"/>
          </a:xfrm>
        </p:spPr>
        <p:txBody>
          <a:bodyPr/>
          <a:lstStyle>
            <a:lvl1pPr>
              <a:defRPr/>
            </a:lvl1pPr>
          </a:lstStyle>
          <a:p>
            <a:pPr>
              <a:defRPr/>
            </a:pPr>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2"/>
          <p:cNvSpPr>
            <a:spLocks noGrp="1"/>
          </p:cNvSpPr>
          <p:nvPr>
            <p:ph type="sldNum" sz="quarter" idx="10"/>
          </p:nvPr>
        </p:nvSpPr>
        <p:spPr/>
        <p:txBody>
          <a:bodyPr/>
          <a:lstStyle>
            <a:lvl1pPr>
              <a:defRPr/>
            </a:lvl1pPr>
          </a:lstStyle>
          <a:p>
            <a:pPr>
              <a:defRPr/>
            </a:pPr>
            <a:fld id="{C39EFF50-4C46-4359-A61C-AC1D545D79C3}" type="slidenum">
              <a:rPr lang="nl-NL"/>
              <a:pPr>
                <a:defRPr/>
              </a:pPr>
              <a:t>‹nr.›</a:t>
            </a:fld>
            <a:endParaRPr lang="nl-NL"/>
          </a:p>
        </p:txBody>
      </p:sp>
      <p:sp>
        <p:nvSpPr>
          <p:cNvPr id="3" name="Tijdelijke aanduiding voor datum 3"/>
          <p:cNvSpPr>
            <a:spLocks noGrp="1"/>
          </p:cNvSpPr>
          <p:nvPr>
            <p:ph type="dt" sz="half" idx="11"/>
          </p:nvPr>
        </p:nvSpPr>
        <p:spPr/>
        <p:txBody>
          <a:bodyPr/>
          <a:lstStyle>
            <a:lvl1pPr>
              <a:defRPr/>
            </a:lvl1pPr>
          </a:lstStyle>
          <a:p>
            <a:pPr>
              <a:defRPr/>
            </a:pPr>
            <a:fld id="{775D3A2E-03E0-4D29-AB15-CC5BD6A0F493}" type="datetime4">
              <a:rPr lang="nl-NL" smtClean="0"/>
              <a:pPr>
                <a:defRPr/>
              </a:pPr>
              <a:t>19 december 2016</a:t>
            </a:fld>
            <a:endParaRPr lang="nl-NL"/>
          </a:p>
        </p:txBody>
      </p:sp>
      <p:sp>
        <p:nvSpPr>
          <p:cNvPr id="4" name="Rectangle 6"/>
          <p:cNvSpPr>
            <a:spLocks noGrp="1" noChangeArrowheads="1"/>
          </p:cNvSpPr>
          <p:nvPr>
            <p:ph type="ftr" sz="quarter" idx="12"/>
          </p:nvPr>
        </p:nvSpPr>
        <p:spPr>
          <a:xfrm>
            <a:off x="4356100" y="6524625"/>
            <a:ext cx="3097213" cy="206375"/>
          </a:xfrm>
        </p:spPr>
        <p:txBody>
          <a:bodyPr/>
          <a:lstStyle>
            <a:lvl1pPr>
              <a:defRPr/>
            </a:lvl1pPr>
          </a:lstStyle>
          <a:p>
            <a:pPr>
              <a:defRPr/>
            </a:pPr>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6"/>
          <p:cNvSpPr>
            <a:spLocks noGrp="1" noChangeArrowheads="1"/>
          </p:cNvSpPr>
          <p:nvPr>
            <p:ph type="ftr" sz="quarter" idx="10"/>
          </p:nvPr>
        </p:nvSpPr>
        <p:spPr>
          <a:xfrm>
            <a:off x="4356100" y="6524625"/>
            <a:ext cx="3097213" cy="206375"/>
          </a:xfrm>
        </p:spPr>
        <p:txBody>
          <a:bodyPr/>
          <a:lstStyle>
            <a:lvl1pPr>
              <a:defRPr/>
            </a:lvl1pPr>
          </a:lstStyle>
          <a:p>
            <a:pPr>
              <a:defRPr/>
            </a:pPr>
            <a:endParaRPr lang="nl-NL"/>
          </a:p>
        </p:txBody>
      </p:sp>
      <p:sp>
        <p:nvSpPr>
          <p:cNvPr id="6" name="Tijdelijke aanduiding voor dianummer 5"/>
          <p:cNvSpPr>
            <a:spLocks noGrp="1"/>
          </p:cNvSpPr>
          <p:nvPr>
            <p:ph type="sldNum" sz="quarter" idx="11"/>
          </p:nvPr>
        </p:nvSpPr>
        <p:spPr/>
        <p:txBody>
          <a:bodyPr/>
          <a:lstStyle>
            <a:lvl1pPr>
              <a:defRPr/>
            </a:lvl1pPr>
          </a:lstStyle>
          <a:p>
            <a:pPr>
              <a:defRPr/>
            </a:pPr>
            <a:fld id="{4E2F0E46-5041-409C-96C5-CBEDAFE38992}" type="slidenum">
              <a:rPr lang="nl-NL"/>
              <a:pPr>
                <a:defRPr/>
              </a:pPr>
              <a:t>‹nr.›</a:t>
            </a:fld>
            <a:endParaRPr lang="nl-NL"/>
          </a:p>
        </p:txBody>
      </p:sp>
      <p:sp>
        <p:nvSpPr>
          <p:cNvPr id="7" name="Tijdelijke aanduiding voor datum 6"/>
          <p:cNvSpPr>
            <a:spLocks noGrp="1"/>
          </p:cNvSpPr>
          <p:nvPr>
            <p:ph type="dt" sz="half" idx="12"/>
          </p:nvPr>
        </p:nvSpPr>
        <p:spPr/>
        <p:txBody>
          <a:bodyPr/>
          <a:lstStyle>
            <a:lvl1pPr>
              <a:defRPr/>
            </a:lvl1pPr>
          </a:lstStyle>
          <a:p>
            <a:pPr>
              <a:defRPr/>
            </a:pPr>
            <a:fld id="{B0D81881-F81C-4AA8-BB0E-E01340DB4878}" type="datetime4">
              <a:rPr lang="nl-NL" smtClean="0"/>
              <a:pPr>
                <a:defRPr/>
              </a:pPr>
              <a:t>19 december 2016</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5"/>
          <p:cNvSpPr>
            <a:spLocks noGrp="1"/>
          </p:cNvSpPr>
          <p:nvPr>
            <p:ph type="sldNum" sz="quarter" idx="10"/>
          </p:nvPr>
        </p:nvSpPr>
        <p:spPr/>
        <p:txBody>
          <a:bodyPr/>
          <a:lstStyle>
            <a:lvl1pPr>
              <a:defRPr/>
            </a:lvl1pPr>
          </a:lstStyle>
          <a:p>
            <a:pPr>
              <a:defRPr/>
            </a:pPr>
            <a:fld id="{21885718-C487-4F56-9635-295BEAD0DF66}" type="slidenum">
              <a:rPr lang="nl-NL"/>
              <a:pPr>
                <a:defRPr/>
              </a:pPr>
              <a:t>‹nr.›</a:t>
            </a:fld>
            <a:endParaRPr lang="nl-NL"/>
          </a:p>
        </p:txBody>
      </p:sp>
      <p:sp>
        <p:nvSpPr>
          <p:cNvPr id="6" name="Tijdelijke aanduiding voor datum 6"/>
          <p:cNvSpPr>
            <a:spLocks noGrp="1"/>
          </p:cNvSpPr>
          <p:nvPr>
            <p:ph type="dt" sz="half" idx="11"/>
          </p:nvPr>
        </p:nvSpPr>
        <p:spPr/>
        <p:txBody>
          <a:bodyPr/>
          <a:lstStyle>
            <a:lvl1pPr>
              <a:defRPr/>
            </a:lvl1pPr>
          </a:lstStyle>
          <a:p>
            <a:pPr>
              <a:defRPr/>
            </a:pPr>
            <a:fld id="{E8183C3A-3B3C-444E-94B3-F220816C632A}" type="datetime4">
              <a:rPr lang="nl-NL" smtClean="0"/>
              <a:pPr>
                <a:defRPr/>
              </a:pPr>
              <a:t>19 december 2016</a:t>
            </a:fld>
            <a:endParaRPr lang="nl-NL"/>
          </a:p>
        </p:txBody>
      </p:sp>
      <p:sp>
        <p:nvSpPr>
          <p:cNvPr id="7" name="Rectangle 13"/>
          <p:cNvSpPr>
            <a:spLocks noGrp="1" noChangeArrowheads="1"/>
          </p:cNvSpPr>
          <p:nvPr>
            <p:ph type="ftr" sz="quarter" idx="12"/>
          </p:nvPr>
        </p:nvSpPr>
        <p:spPr>
          <a:xfrm>
            <a:off x="4356100" y="6524625"/>
            <a:ext cx="3097213" cy="206375"/>
          </a:xfrm>
        </p:spPr>
        <p:txBody>
          <a:bodyPr/>
          <a:lstStyle>
            <a:lvl1pPr>
              <a:defRPr/>
            </a:lvl1pPr>
          </a:lstStyle>
          <a:p>
            <a:pPr>
              <a:defRPr/>
            </a:pPr>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1011238"/>
          </a:xfrm>
          <a:prstGeom prst="rect">
            <a:avLst/>
          </a:prstGeom>
          <a:solidFill>
            <a:schemeClr val="accent1"/>
          </a:solidFill>
          <a:ln w="9525">
            <a:noFill/>
            <a:miter lim="800000"/>
            <a:headEnd/>
            <a:tailEnd/>
          </a:ln>
          <a:effectLst/>
        </p:spPr>
        <p:txBody>
          <a:bodyPr wrap="none" anchor="ctr"/>
          <a:lstStyle/>
          <a:p>
            <a:pPr>
              <a:defRPr/>
            </a:pPr>
            <a:endParaRPr lang="nl-NL">
              <a:latin typeface="Times New Roman" charset="0"/>
            </a:endParaRPr>
          </a:p>
        </p:txBody>
      </p:sp>
      <p:sp>
        <p:nvSpPr>
          <p:cNvPr id="9219" name="Rectangle 3"/>
          <p:cNvSpPr>
            <a:spLocks noChangeArrowheads="1"/>
          </p:cNvSpPr>
          <p:nvPr/>
        </p:nvSpPr>
        <p:spPr bwMode="auto">
          <a:xfrm>
            <a:off x="0" y="6350000"/>
            <a:ext cx="9144000" cy="508000"/>
          </a:xfrm>
          <a:prstGeom prst="rect">
            <a:avLst/>
          </a:prstGeom>
          <a:solidFill>
            <a:schemeClr val="accent1"/>
          </a:solidFill>
          <a:ln w="9525">
            <a:noFill/>
            <a:miter lim="800000"/>
            <a:headEnd/>
            <a:tailEnd/>
          </a:ln>
          <a:effectLst/>
        </p:spPr>
        <p:txBody>
          <a:bodyPr wrap="none" anchor="ctr"/>
          <a:lstStyle/>
          <a:p>
            <a:pPr>
              <a:defRPr/>
            </a:pPr>
            <a:endParaRPr lang="nl-NL">
              <a:latin typeface="Times New Roman" charset="0"/>
            </a:endParaRPr>
          </a:p>
        </p:txBody>
      </p:sp>
      <p:sp>
        <p:nvSpPr>
          <p:cNvPr id="1028" name="Rectangle 4"/>
          <p:cNvSpPr>
            <a:spLocks noGrp="1" noChangeArrowheads="1"/>
          </p:cNvSpPr>
          <p:nvPr>
            <p:ph type="title"/>
          </p:nvPr>
        </p:nvSpPr>
        <p:spPr bwMode="auto">
          <a:xfrm>
            <a:off x="466725" y="1293813"/>
            <a:ext cx="8401050" cy="4921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nl-NL"/>
              <a:t>Klik om het opmaakprofiel van de modeltitel te bewerken</a:t>
            </a:r>
          </a:p>
        </p:txBody>
      </p:sp>
      <p:sp>
        <p:nvSpPr>
          <p:cNvPr id="1029" name="Rectangle 5"/>
          <p:cNvSpPr>
            <a:spLocks noGrp="1" noChangeArrowheads="1"/>
          </p:cNvSpPr>
          <p:nvPr>
            <p:ph type="body" idx="1"/>
          </p:nvPr>
        </p:nvSpPr>
        <p:spPr bwMode="auto">
          <a:xfrm>
            <a:off x="466725" y="2068513"/>
            <a:ext cx="8401050" cy="41386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9223" name="Rectangle 7"/>
          <p:cNvSpPr>
            <a:spLocks noGrp="1" noChangeArrowheads="1"/>
          </p:cNvSpPr>
          <p:nvPr>
            <p:ph type="sldNum" sz="quarter" idx="4"/>
          </p:nvPr>
        </p:nvSpPr>
        <p:spPr bwMode="auto">
          <a:xfrm>
            <a:off x="466725" y="6611938"/>
            <a:ext cx="1905000" cy="1190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FFFFFF"/>
                </a:solidFill>
                <a:latin typeface="+mn-lt"/>
                <a:cs typeface="Arial" charset="0"/>
              </a:defRPr>
            </a:lvl1pPr>
          </a:lstStyle>
          <a:p>
            <a:pPr>
              <a:defRPr/>
            </a:pPr>
            <a:fld id="{AA59358C-F4EE-45AF-988A-0ADA9D1C265F}" type="slidenum">
              <a:rPr lang="nl-NL"/>
              <a:pPr>
                <a:defRPr/>
              </a:pPr>
              <a:t>‹nr.›</a:t>
            </a:fld>
            <a:endParaRPr lang="nl-NL"/>
          </a:p>
        </p:txBody>
      </p:sp>
      <p:sp>
        <p:nvSpPr>
          <p:cNvPr id="11" name="shpTitel"/>
          <p:cNvSpPr>
            <a:spLocks noGrp="1" noChangeArrowheads="1"/>
          </p:cNvSpPr>
          <p:nvPr>
            <p:ph type="dt" sz="half" idx="2"/>
          </p:nvPr>
        </p:nvSpPr>
        <p:spPr bwMode="auto">
          <a:xfrm>
            <a:off x="7264400" y="6611938"/>
            <a:ext cx="1508125" cy="1190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1000">
                <a:solidFill>
                  <a:srgbClr val="FFFFFF"/>
                </a:solidFill>
                <a:latin typeface="Verdana" pitchFamily="34" charset="0"/>
                <a:cs typeface="Arial" charset="0"/>
              </a:defRPr>
            </a:lvl1pPr>
          </a:lstStyle>
          <a:p>
            <a:pPr>
              <a:defRPr/>
            </a:pPr>
            <a:fld id="{A91308AA-0960-4747-AD19-24C9D66730CB}" type="datetime4">
              <a:rPr lang="nl-NL" smtClean="0"/>
              <a:pPr>
                <a:defRPr/>
              </a:pPr>
              <a:t>19 december 2016</a:t>
            </a:fld>
            <a:endParaRPr lang="nl-NL"/>
          </a:p>
        </p:txBody>
      </p:sp>
      <p:pic>
        <p:nvPicPr>
          <p:cNvPr id="1032" name="Picture 9" descr="Z:\KA\Carma\DocSys\Customers\VenW Rijksbreed\Models\Presentaties\background_pictures\logo wit\RO_VW_diap.png"/>
          <p:cNvPicPr>
            <a:picLocks noChangeAspect="1" noChangeArrowheads="1"/>
          </p:cNvPicPr>
          <p:nvPr/>
        </p:nvPicPr>
        <p:blipFill>
          <a:blip r:embed="rId14" cstate="print"/>
          <a:srcRect l="46451" t="15443" r="46289" b="20656"/>
          <a:stretch>
            <a:fillRect/>
          </a:stretch>
        </p:blipFill>
        <p:spPr bwMode="auto">
          <a:xfrm>
            <a:off x="4376738" y="0"/>
            <a:ext cx="393700" cy="758825"/>
          </a:xfrm>
          <a:prstGeom prst="rect">
            <a:avLst/>
          </a:prstGeom>
          <a:noFill/>
          <a:ln w="9525">
            <a:noFill/>
            <a:miter lim="800000"/>
            <a:headEnd/>
            <a:tailEnd/>
          </a:ln>
        </p:spPr>
      </p:pic>
      <p:sp>
        <p:nvSpPr>
          <p:cNvPr id="10" name="Rectangle 6"/>
          <p:cNvSpPr>
            <a:spLocks noGrp="1" noChangeArrowheads="1"/>
          </p:cNvSpPr>
          <p:nvPr>
            <p:ph type="ftr" sz="quarter" idx="3"/>
          </p:nvPr>
        </p:nvSpPr>
        <p:spPr bwMode="auto">
          <a:xfrm>
            <a:off x="4356100" y="6524625"/>
            <a:ext cx="2736850" cy="2063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0" hangingPunct="0">
              <a:defRPr sz="1000">
                <a:solidFill>
                  <a:srgbClr val="FFFFFF"/>
                </a:solidFill>
                <a:latin typeface="Verdana" pitchFamily="34" charset="0"/>
                <a:cs typeface="Arial" charset="0"/>
              </a:defRPr>
            </a:lvl1pPr>
          </a:lstStyle>
          <a:p>
            <a:pPr>
              <a:defRPr/>
            </a:pPr>
            <a:endParaRPr lang="nl-NL"/>
          </a:p>
        </p:txBody>
      </p:sp>
    </p:spTree>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 id="2147484611" r:id="rId8"/>
    <p:sldLayoutId id="2147484612" r:id="rId9"/>
    <p:sldLayoutId id="2147484613" r:id="rId10"/>
    <p:sldLayoutId id="2147484614" r:id="rId11"/>
    <p:sldLayoutId id="2147484615" r:id="rId12"/>
  </p:sldLayoutIdLst>
  <p:hf hdr="0" ftr="0" dt="0"/>
  <p:txStyles>
    <p:titleStyle>
      <a:lvl1pPr algn="l" rtl="0" eaLnBrk="0" fontAlgn="base" hangingPunct="0">
        <a:spcBef>
          <a:spcPct val="0"/>
        </a:spcBef>
        <a:spcAft>
          <a:spcPct val="0"/>
        </a:spcAft>
        <a:defRPr sz="2600">
          <a:solidFill>
            <a:srgbClr val="CC003D"/>
          </a:solidFill>
          <a:latin typeface="+mj-lt"/>
          <a:ea typeface="+mj-ea"/>
          <a:cs typeface="+mj-cs"/>
        </a:defRPr>
      </a:lvl1pPr>
      <a:lvl2pPr algn="l" rtl="0" eaLnBrk="0" fontAlgn="base" hangingPunct="0">
        <a:spcBef>
          <a:spcPct val="0"/>
        </a:spcBef>
        <a:spcAft>
          <a:spcPct val="0"/>
        </a:spcAft>
        <a:defRPr sz="2600">
          <a:solidFill>
            <a:srgbClr val="CC003D"/>
          </a:solidFill>
          <a:latin typeface="Verdana" pitchFamily="34" charset="0"/>
        </a:defRPr>
      </a:lvl2pPr>
      <a:lvl3pPr algn="l" rtl="0" eaLnBrk="0" fontAlgn="base" hangingPunct="0">
        <a:spcBef>
          <a:spcPct val="0"/>
        </a:spcBef>
        <a:spcAft>
          <a:spcPct val="0"/>
        </a:spcAft>
        <a:defRPr sz="2600">
          <a:solidFill>
            <a:srgbClr val="CC003D"/>
          </a:solidFill>
          <a:latin typeface="Verdana" pitchFamily="34" charset="0"/>
        </a:defRPr>
      </a:lvl3pPr>
      <a:lvl4pPr algn="l" rtl="0" eaLnBrk="0" fontAlgn="base" hangingPunct="0">
        <a:spcBef>
          <a:spcPct val="0"/>
        </a:spcBef>
        <a:spcAft>
          <a:spcPct val="0"/>
        </a:spcAft>
        <a:defRPr sz="2600">
          <a:solidFill>
            <a:srgbClr val="CC003D"/>
          </a:solidFill>
          <a:latin typeface="Verdana" pitchFamily="34" charset="0"/>
        </a:defRPr>
      </a:lvl4pPr>
      <a:lvl5pPr algn="l" rtl="0" eaLnBrk="0" fontAlgn="base" hangingPunct="0">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rwsleefomgeving.nl/onderwerpen/bodem-ondergrond/" TargetMode="External"/><Relationship Id="rId2" Type="http://schemas.openxmlformats.org/officeDocument/2006/relationships/hyperlink" Target="http://www.aandeslagmetdeomgevingswet.nl/" TargetMode="External"/><Relationship Id="rId1" Type="http://schemas.openxmlformats.org/officeDocument/2006/relationships/slideLayout" Target="../slideLayouts/slideLayout2.xml"/><Relationship Id="rId5" Type="http://schemas.openxmlformats.org/officeDocument/2006/relationships/hyperlink" Target="http://www.dinoloket.nl/" TargetMode="External"/><Relationship Id="rId4" Type="http://schemas.openxmlformats.org/officeDocument/2006/relationships/hyperlink" Target="http://www.broinfo.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localhost/Users/loekweijts/Dropbox/Infographics/Presentatie%20Omgevingswet/sheet3.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4644008" y="1268760"/>
            <a:ext cx="4283968" cy="5472608"/>
          </a:xfrm>
        </p:spPr>
        <p:txBody>
          <a:bodyPr/>
          <a:lstStyle/>
          <a:p>
            <a:br>
              <a:rPr lang="nl-NL" dirty="0"/>
            </a:br>
            <a:br>
              <a:rPr lang="nl-NL" dirty="0"/>
            </a:br>
            <a:br>
              <a:rPr lang="nl-NL" dirty="0"/>
            </a:br>
            <a:br>
              <a:rPr lang="nl-NL" dirty="0"/>
            </a:br>
            <a:br>
              <a:rPr lang="nl-NL" dirty="0"/>
            </a:br>
            <a:br>
              <a:rPr lang="nl-NL" dirty="0"/>
            </a:br>
            <a:br>
              <a:rPr lang="nl-NL" sz="2000" dirty="0"/>
            </a:br>
            <a:r>
              <a:rPr lang="nl-NL" sz="2000" dirty="0"/>
              <a:t>Wie doet wat, nu en in de toekomst? </a:t>
            </a:r>
            <a:br>
              <a:rPr lang="nl-NL" sz="2000" dirty="0"/>
            </a:br>
            <a:br>
              <a:rPr lang="nl-NL" sz="2000" dirty="0"/>
            </a:br>
            <a:r>
              <a:rPr lang="nl-NL" sz="2000" dirty="0"/>
              <a:t>Samenwerken bij de uitvoering van de Omgevingswet en Mijnbouwwet</a:t>
            </a:r>
            <a:br>
              <a:rPr lang="nl-NL" sz="2000" dirty="0"/>
            </a:br>
            <a:br>
              <a:rPr lang="nl-NL" sz="2000" dirty="0"/>
            </a:br>
            <a:r>
              <a:rPr lang="nl-NL" sz="2000" dirty="0"/>
              <a:t>Toelichting op de wettelijke kaders, bevoegdheidsverdeling en de veranderingen met de komst van de Omgevingswet </a:t>
            </a:r>
            <a:br>
              <a:rPr lang="nl-NL" sz="2000" dirty="0"/>
            </a:br>
            <a:br>
              <a:rPr lang="nl-NL" sz="1400" dirty="0"/>
            </a:br>
            <a:r>
              <a:rPr lang="nl-NL" sz="1400" dirty="0"/>
              <a:t>Raadsledenbijeenkomst Regio Twente</a:t>
            </a:r>
            <a:br>
              <a:rPr lang="nl-NL" sz="1400" dirty="0"/>
            </a:br>
            <a:r>
              <a:rPr lang="nl-NL" sz="1400" dirty="0"/>
              <a:t>Almelo, 16 november 2016</a:t>
            </a:r>
            <a:br>
              <a:rPr lang="nl-NL" sz="1400" dirty="0"/>
            </a:br>
            <a:br>
              <a:rPr lang="nl-NL" sz="1400" dirty="0"/>
            </a:br>
            <a:r>
              <a:rPr lang="nl-NL" sz="1400" dirty="0"/>
              <a:t>Douwe Jonkers</a:t>
            </a:r>
            <a:br>
              <a:rPr lang="nl-NL" sz="1400" dirty="0"/>
            </a:br>
            <a:r>
              <a:rPr lang="nl-NL" sz="1400" dirty="0"/>
              <a:t>Ministerie IenM</a:t>
            </a:r>
            <a:br>
              <a:rPr lang="nl-NL" sz="2400" dirty="0"/>
            </a:br>
            <a:br>
              <a:rPr lang="nl-NL" dirty="0"/>
            </a:br>
            <a:br>
              <a:rPr lang="nl-NL" dirty="0"/>
            </a:br>
            <a:br>
              <a:rPr lang="nl-NL" dirty="0"/>
            </a:br>
            <a:br>
              <a:rPr lang="nl-NL" dirty="0"/>
            </a:br>
            <a:br>
              <a:rPr lang="nl-NL" dirty="0"/>
            </a:br>
            <a:br>
              <a:rPr lang="nl-NL" dirty="0"/>
            </a:br>
            <a:endParaRPr lang="nl-NL" dirty="0"/>
          </a:p>
        </p:txBody>
      </p:sp>
      <p:sp>
        <p:nvSpPr>
          <p:cNvPr id="14339" name="Rectangle 5"/>
          <p:cNvSpPr>
            <a:spLocks noChangeArrowheads="1"/>
          </p:cNvSpPr>
          <p:nvPr/>
        </p:nvSpPr>
        <p:spPr bwMode="auto">
          <a:xfrm>
            <a:off x="4953000" y="762000"/>
            <a:ext cx="2819400" cy="304800"/>
          </a:xfrm>
          <a:prstGeom prst="rect">
            <a:avLst/>
          </a:prstGeom>
          <a:solidFill>
            <a:schemeClr val="accent1"/>
          </a:solidFill>
          <a:ln w="9525">
            <a:noFill/>
            <a:miter lim="800000"/>
            <a:headEnd/>
            <a:tailEnd/>
          </a:ln>
        </p:spPr>
        <p:txBody>
          <a:bodyPr wrap="none" anchor="ctr"/>
          <a:lstStyle/>
          <a:p>
            <a:endParaRPr lang="en-US"/>
          </a:p>
        </p:txBody>
      </p:sp>
      <p:pic>
        <p:nvPicPr>
          <p:cNvPr id="14340" name="Picture 7" descr="I:\AAA Logo's Infrastructuur en Milieu\IenM\Woordmerk voor Powerpoint_diap.png"/>
          <p:cNvPicPr>
            <a:picLocks noChangeAspect="1" noChangeArrowheads="1"/>
          </p:cNvPicPr>
          <p:nvPr/>
        </p:nvPicPr>
        <p:blipFill>
          <a:blip r:embed="rId3" cstate="print"/>
          <a:srcRect/>
          <a:stretch>
            <a:fillRect/>
          </a:stretch>
        </p:blipFill>
        <p:spPr bwMode="auto">
          <a:xfrm>
            <a:off x="4932040" y="620688"/>
            <a:ext cx="3822700" cy="865188"/>
          </a:xfrm>
          <a:prstGeom prst="rect">
            <a:avLst/>
          </a:prstGeom>
          <a:noFill/>
          <a:ln w="9525">
            <a:noFill/>
            <a:miter lim="800000"/>
            <a:headEnd/>
            <a:tailEnd/>
          </a:ln>
        </p:spPr>
      </p:pic>
      <p:pic>
        <p:nvPicPr>
          <p:cNvPr id="14342" name="Picture 9"/>
          <p:cNvPicPr>
            <a:picLocks noChangeAspect="1" noChangeArrowheads="1"/>
          </p:cNvPicPr>
          <p:nvPr/>
        </p:nvPicPr>
        <p:blipFill>
          <a:blip r:embed="rId4" cstate="print"/>
          <a:srcRect/>
          <a:stretch>
            <a:fillRect/>
          </a:stretch>
        </p:blipFill>
        <p:spPr bwMode="auto">
          <a:xfrm>
            <a:off x="-428625" y="0"/>
            <a:ext cx="5000625" cy="6858000"/>
          </a:xfrm>
          <a:prstGeom prst="rect">
            <a:avLst/>
          </a:prstGeom>
          <a:noFill/>
          <a:ln w="9525">
            <a:noFill/>
            <a:miter lim="800000"/>
            <a:headEnd/>
            <a:tailEnd/>
          </a:ln>
        </p:spPr>
      </p:pic>
      <p:pic>
        <p:nvPicPr>
          <p:cNvPr id="14344" name="Picture 4"/>
          <p:cNvPicPr>
            <a:picLocks noChangeAspect="1" noChangeArrowheads="1"/>
          </p:cNvPicPr>
          <p:nvPr/>
        </p:nvPicPr>
        <p:blipFill>
          <a:blip r:embed="rId5" cstate="print"/>
          <a:srcRect l="9091" t="1807" r="9091" b="4819"/>
          <a:stretch>
            <a:fillRect/>
          </a:stretch>
        </p:blipFill>
        <p:spPr bwMode="auto">
          <a:xfrm>
            <a:off x="4286250" y="0"/>
            <a:ext cx="571500" cy="14763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Afbeelding 4" descr="Schermafbeelding 2016-01-25 om 21.06.22.png"/>
          <p:cNvPicPr>
            <a:picLocks noChangeAspect="1"/>
          </p:cNvPicPr>
          <p:nvPr/>
        </p:nvPicPr>
        <p:blipFill>
          <a:blip r:embed="rId2" cstate="print"/>
          <a:srcRect/>
          <a:stretch>
            <a:fillRect/>
          </a:stretch>
        </p:blipFill>
        <p:spPr bwMode="auto">
          <a:xfrm>
            <a:off x="0" y="0"/>
            <a:ext cx="9186863" cy="6858000"/>
          </a:xfrm>
          <a:prstGeom prst="rect">
            <a:avLst/>
          </a:prstGeom>
          <a:noFill/>
          <a:ln w="9525">
            <a:noFill/>
            <a:miter lim="800000"/>
            <a:headEnd/>
            <a:tailEnd/>
          </a:ln>
        </p:spPr>
      </p:pic>
      <p:sp>
        <p:nvSpPr>
          <p:cNvPr id="16387" name="Tekstvak 5"/>
          <p:cNvSpPr txBox="1">
            <a:spLocks noChangeArrowheads="1"/>
          </p:cNvSpPr>
          <p:nvPr/>
        </p:nvSpPr>
        <p:spPr bwMode="auto">
          <a:xfrm>
            <a:off x="173038" y="457200"/>
            <a:ext cx="6750566" cy="830997"/>
          </a:xfrm>
          <a:prstGeom prst="rect">
            <a:avLst/>
          </a:prstGeom>
          <a:noFill/>
          <a:ln w="9525">
            <a:noFill/>
            <a:miter lim="800000"/>
            <a:headEnd/>
            <a:tailEnd/>
          </a:ln>
        </p:spPr>
        <p:txBody>
          <a:bodyPr wrap="none">
            <a:spAutoFit/>
          </a:bodyPr>
          <a:lstStyle/>
          <a:p>
            <a:r>
              <a:rPr lang="nl-NL" sz="2800" dirty="0">
                <a:solidFill>
                  <a:srgbClr val="C00000"/>
                </a:solidFill>
              </a:rPr>
              <a:t>(Grondwater)visie en uitvoering in de praktijk</a:t>
            </a:r>
          </a:p>
          <a:p>
            <a:r>
              <a:rPr lang="nl-NL" sz="2000" i="1" dirty="0">
                <a:solidFill>
                  <a:srgbClr val="C00000"/>
                </a:solidFill>
              </a:rPr>
              <a:t>Veel verbindende activiteiten/problemen/kansen</a:t>
            </a:r>
          </a:p>
        </p:txBody>
      </p:sp>
      <p:sp>
        <p:nvSpPr>
          <p:cNvPr id="4" name="Tekstvak 3"/>
          <p:cNvSpPr txBox="1"/>
          <p:nvPr/>
        </p:nvSpPr>
        <p:spPr>
          <a:xfrm>
            <a:off x="179512" y="116632"/>
            <a:ext cx="1605311" cy="461665"/>
          </a:xfrm>
          <a:prstGeom prst="rect">
            <a:avLst/>
          </a:prstGeom>
          <a:noFill/>
        </p:spPr>
        <p:txBody>
          <a:bodyPr wrap="none" rtlCol="0">
            <a:spAutoFit/>
          </a:bodyPr>
          <a:lstStyle/>
          <a:p>
            <a:r>
              <a:rPr lang="en-US" dirty="0" err="1">
                <a:solidFill>
                  <a:srgbClr val="C00000"/>
                </a:solidFill>
              </a:rPr>
              <a:t>Voorbeeld</a:t>
            </a:r>
            <a:r>
              <a:rPr lang="en-US" dirty="0">
                <a:solidFill>
                  <a:srgbClr val="C00000"/>
                </a:solidFill>
              </a:rPr>
              <a:t>: </a:t>
            </a:r>
            <a:endParaRPr lang="nl-NL"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Schermafbeelding 2016-01-25 om 21.06.58.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hthoek 5"/>
          <p:cNvSpPr>
            <a:spLocks noChangeArrowheads="1"/>
          </p:cNvSpPr>
          <p:nvPr/>
        </p:nvSpPr>
        <p:spPr bwMode="auto">
          <a:xfrm>
            <a:off x="173038" y="1335088"/>
            <a:ext cx="7815262" cy="923925"/>
          </a:xfrm>
          <a:prstGeom prst="rect">
            <a:avLst/>
          </a:prstGeom>
          <a:noFill/>
          <a:ln w="9525">
            <a:noFill/>
            <a:miter lim="800000"/>
            <a:headEnd/>
            <a:tailEnd/>
          </a:ln>
        </p:spPr>
        <p:txBody>
          <a:bodyPr>
            <a:spAutoFit/>
          </a:bodyPr>
          <a:lstStyle/>
          <a:p>
            <a:r>
              <a:rPr lang="nl-NL"/>
              <a:t>Praktijk vraagt om </a:t>
            </a:r>
            <a:r>
              <a:rPr lang="nl-NL" u="sng"/>
              <a:t>samenhangende visie op grondwater</a:t>
            </a:r>
            <a:endParaRPr lang="nl-NL" sz="1600" u="sng"/>
          </a:p>
          <a:p>
            <a:pPr lvl="1"/>
            <a:r>
              <a:rPr lang="nl-NL"/>
              <a:t>- Behoud en verbetering van </a:t>
            </a:r>
            <a:r>
              <a:rPr lang="nl-NL" u="sng"/>
              <a:t>kwaliteit</a:t>
            </a:r>
            <a:r>
              <a:rPr lang="nl-NL"/>
              <a:t> </a:t>
            </a:r>
            <a:endParaRPr lang="nl-NL" sz="1600"/>
          </a:p>
          <a:p>
            <a:pPr lvl="1"/>
            <a:r>
              <a:rPr lang="nl-NL"/>
              <a:t>- Balans in </a:t>
            </a:r>
            <a:r>
              <a:rPr lang="nl-NL" u="sng"/>
              <a:t>kwantiteit</a:t>
            </a:r>
            <a:r>
              <a:rPr lang="nl-NL"/>
              <a:t>: wateroverlast/opslag, onttrekkingen, peilbeheer</a:t>
            </a:r>
          </a:p>
        </p:txBody>
      </p:sp>
      <p:sp>
        <p:nvSpPr>
          <p:cNvPr id="7" name="Tekstvak 6"/>
          <p:cNvSpPr txBox="1">
            <a:spLocks noChangeArrowheads="1"/>
          </p:cNvSpPr>
          <p:nvPr/>
        </p:nvSpPr>
        <p:spPr bwMode="auto">
          <a:xfrm>
            <a:off x="173038" y="457200"/>
            <a:ext cx="6242050" cy="523875"/>
          </a:xfrm>
          <a:prstGeom prst="rect">
            <a:avLst/>
          </a:prstGeom>
          <a:noFill/>
          <a:ln w="9525">
            <a:noFill/>
            <a:miter lim="800000"/>
            <a:headEnd/>
            <a:tailEnd/>
          </a:ln>
        </p:spPr>
        <p:txBody>
          <a:bodyPr wrap="none">
            <a:spAutoFit/>
          </a:bodyPr>
          <a:lstStyle/>
          <a:p>
            <a:r>
              <a:rPr lang="nl-NL" sz="2800">
                <a:solidFill>
                  <a:srgbClr val="C00000"/>
                </a:solidFill>
              </a:rPr>
              <a:t>Grondwater </a:t>
            </a:r>
            <a:r>
              <a:rPr lang="nl-NL" sz="2800" i="1">
                <a:solidFill>
                  <a:srgbClr val="C00000"/>
                </a:solidFill>
              </a:rPr>
              <a:t>nu</a:t>
            </a:r>
            <a:r>
              <a:rPr lang="nl-NL" sz="2800">
                <a:solidFill>
                  <a:srgbClr val="C00000"/>
                </a:solidFill>
              </a:rPr>
              <a:t> en </a:t>
            </a:r>
            <a:r>
              <a:rPr lang="nl-NL" sz="2800" i="1">
                <a:solidFill>
                  <a:srgbClr val="C00000"/>
                </a:solidFill>
              </a:rPr>
              <a:t>straks</a:t>
            </a:r>
            <a:r>
              <a:rPr lang="nl-NL" sz="2800">
                <a:solidFill>
                  <a:srgbClr val="C00000"/>
                </a:solidFill>
              </a:rPr>
              <a:t> in de praktijk</a:t>
            </a:r>
          </a:p>
        </p:txBody>
      </p:sp>
      <p:sp>
        <p:nvSpPr>
          <p:cNvPr id="2" name="Ovaal 1"/>
          <p:cNvSpPr>
            <a:spLocks noChangeArrowheads="1"/>
          </p:cNvSpPr>
          <p:nvPr/>
        </p:nvSpPr>
        <p:spPr bwMode="auto">
          <a:xfrm>
            <a:off x="173038" y="3192463"/>
            <a:ext cx="8039100" cy="1966912"/>
          </a:xfrm>
          <a:prstGeom prst="ellipse">
            <a:avLst/>
          </a:prstGeom>
          <a:noFill/>
          <a:ln w="38100" algn="ctr">
            <a:solidFill>
              <a:srgbClr val="00B050"/>
            </a:solidFill>
            <a:round/>
            <a:headEnd/>
            <a:tailEnd/>
          </a:ln>
        </p:spPr>
        <p:txBody>
          <a:bodyPr lIns="180000" tIns="180000" rIns="180000" bIns="180000"/>
          <a:lstStyle/>
          <a:p>
            <a:pPr eaLnBrk="1" hangingPunct="1">
              <a:spcBef>
                <a:spcPct val="50000"/>
              </a:spcBef>
              <a:buClr>
                <a:schemeClr val="bg2"/>
              </a:buClr>
              <a:buFont typeface="Wingdings" pitchFamily="2" charset="2"/>
              <a:buNone/>
            </a:pPr>
            <a:endParaRPr lang="nl-NL"/>
          </a:p>
        </p:txBody>
      </p:sp>
      <p:sp>
        <p:nvSpPr>
          <p:cNvPr id="3" name="Tekstvak 2"/>
          <p:cNvSpPr txBox="1">
            <a:spLocks noChangeArrowheads="1"/>
          </p:cNvSpPr>
          <p:nvPr/>
        </p:nvSpPr>
        <p:spPr bwMode="auto">
          <a:xfrm>
            <a:off x="266700" y="5907088"/>
            <a:ext cx="8229689" cy="830997"/>
          </a:xfrm>
          <a:prstGeom prst="rect">
            <a:avLst/>
          </a:prstGeom>
          <a:noFill/>
          <a:ln w="9525">
            <a:noFill/>
            <a:miter lim="800000"/>
            <a:headEnd/>
            <a:tailEnd/>
          </a:ln>
        </p:spPr>
        <p:txBody>
          <a:bodyPr wrap="none">
            <a:spAutoFit/>
          </a:bodyPr>
          <a:lstStyle/>
          <a:p>
            <a:r>
              <a:rPr lang="nl-NL" dirty="0">
                <a:solidFill>
                  <a:srgbClr val="C00000"/>
                </a:solidFill>
              </a:rPr>
              <a:t>Van </a:t>
            </a:r>
            <a:r>
              <a:rPr lang="nl-NL" u="sng" dirty="0">
                <a:solidFill>
                  <a:srgbClr val="002060"/>
                </a:solidFill>
              </a:rPr>
              <a:t>sectorale en individuele </a:t>
            </a:r>
            <a:r>
              <a:rPr lang="nl-NL" dirty="0">
                <a:solidFill>
                  <a:srgbClr val="C00000"/>
                </a:solidFill>
              </a:rPr>
              <a:t>naar </a:t>
            </a:r>
            <a:r>
              <a:rPr lang="nl-NL" u="sng" dirty="0">
                <a:solidFill>
                  <a:srgbClr val="159400"/>
                </a:solidFill>
              </a:rPr>
              <a:t>integrale en gezamenlijke </a:t>
            </a:r>
            <a:r>
              <a:rPr lang="nl-NL" dirty="0">
                <a:solidFill>
                  <a:srgbClr val="C00000"/>
                </a:solidFill>
              </a:rPr>
              <a:t>visie </a:t>
            </a:r>
          </a:p>
          <a:p>
            <a:r>
              <a:rPr lang="nl-NL" dirty="0">
                <a:solidFill>
                  <a:srgbClr val="C00000"/>
                </a:solidFill>
              </a:rPr>
              <a:t>en uitvoering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descr="Voorblad SVO.png"/>
          <p:cNvPicPr>
            <a:picLocks noGrp="1" noChangeAspect="1"/>
          </p:cNvPicPr>
          <p:nvPr>
            <p:ph idx="1"/>
          </p:nvPr>
        </p:nvPicPr>
        <p:blipFill>
          <a:blip r:embed="rId2" cstate="print"/>
          <a:stretch>
            <a:fillRect/>
          </a:stretch>
        </p:blipFill>
        <p:spPr>
          <a:xfrm>
            <a:off x="251520" y="1052736"/>
            <a:ext cx="3672408" cy="5187878"/>
          </a:xfrm>
        </p:spPr>
      </p:pic>
      <p:sp>
        <p:nvSpPr>
          <p:cNvPr id="4" name="Tijdelijke aanduiding voor dianummer 3"/>
          <p:cNvSpPr>
            <a:spLocks noGrp="1"/>
          </p:cNvSpPr>
          <p:nvPr>
            <p:ph type="sldNum" sz="quarter" idx="10"/>
          </p:nvPr>
        </p:nvSpPr>
        <p:spPr/>
        <p:txBody>
          <a:bodyPr/>
          <a:lstStyle/>
          <a:p>
            <a:pPr>
              <a:defRPr/>
            </a:pPr>
            <a:fld id="{EDDDA4D2-8F52-4CBD-8796-85A40E308D30}" type="slidenum">
              <a:rPr lang="nl-NL" smtClean="0"/>
              <a:pPr>
                <a:defRPr/>
              </a:pPr>
              <a:t>12</a:t>
            </a:fld>
            <a:endParaRPr lang="nl-NL"/>
          </a:p>
        </p:txBody>
      </p:sp>
      <p:sp>
        <p:nvSpPr>
          <p:cNvPr id="10" name="Rechthoek 9"/>
          <p:cNvSpPr/>
          <p:nvPr/>
        </p:nvSpPr>
        <p:spPr bwMode="auto">
          <a:xfrm>
            <a:off x="251520" y="1052736"/>
            <a:ext cx="3672408" cy="5184576"/>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charset="0"/>
            </a:endParaRPr>
          </a:p>
        </p:txBody>
      </p:sp>
      <p:sp>
        <p:nvSpPr>
          <p:cNvPr id="11" name="Tekstvak 10"/>
          <p:cNvSpPr txBox="1"/>
          <p:nvPr/>
        </p:nvSpPr>
        <p:spPr>
          <a:xfrm>
            <a:off x="4211960" y="1124744"/>
            <a:ext cx="4608512" cy="5355312"/>
          </a:xfrm>
          <a:prstGeom prst="rect">
            <a:avLst/>
          </a:prstGeom>
          <a:noFill/>
        </p:spPr>
        <p:txBody>
          <a:bodyPr wrap="square" rtlCol="0">
            <a:spAutoFit/>
          </a:bodyPr>
          <a:lstStyle/>
          <a:p>
            <a:r>
              <a:rPr lang="nl-NL" sz="1800" b="1" dirty="0"/>
              <a:t>1. Inleiding</a:t>
            </a:r>
            <a:endParaRPr lang="nl-NL" sz="1800" dirty="0"/>
          </a:p>
          <a:p>
            <a:r>
              <a:rPr lang="nl-NL" sz="1800" b="1" dirty="0"/>
              <a:t>2. De ondergrond van Nederland </a:t>
            </a:r>
            <a:endParaRPr lang="nl-NL" sz="1800" dirty="0"/>
          </a:p>
          <a:p>
            <a:pPr marL="342900" indent="-342900"/>
            <a:r>
              <a:rPr lang="nl-NL" sz="1800" b="1" dirty="0"/>
              <a:t>3. </a:t>
            </a:r>
            <a:r>
              <a:rPr lang="nl-NL" sz="1800" b="1" dirty="0">
                <a:solidFill>
                  <a:srgbClr val="C00000"/>
                </a:solidFill>
              </a:rPr>
              <a:t>Visie</a:t>
            </a:r>
            <a:r>
              <a:rPr lang="nl-NL" sz="1800" b="1" dirty="0"/>
              <a:t> op duurzaam, veilig en efficiënt </a:t>
            </a:r>
          </a:p>
          <a:p>
            <a:pPr marL="342900" indent="-342900"/>
            <a:r>
              <a:rPr lang="nl-NL" sz="1800" b="1" dirty="0"/>
              <a:t>     gebruik van bodem en ondergrond</a:t>
            </a:r>
            <a:endParaRPr lang="nl-NL" sz="1800" dirty="0"/>
          </a:p>
          <a:p>
            <a:r>
              <a:rPr lang="nl-NL" sz="1800" b="1" dirty="0"/>
              <a:t>4. </a:t>
            </a:r>
            <a:r>
              <a:rPr lang="nl-NL" sz="1800" b="1" dirty="0">
                <a:solidFill>
                  <a:srgbClr val="C00000"/>
                </a:solidFill>
              </a:rPr>
              <a:t>Samenwerken</a:t>
            </a:r>
            <a:r>
              <a:rPr lang="nl-NL" sz="1800" b="1" dirty="0"/>
              <a:t> met het oog op nationale </a:t>
            </a:r>
          </a:p>
          <a:p>
            <a:r>
              <a:rPr lang="nl-NL" sz="1800" b="1" dirty="0"/>
              <a:t>     belangen </a:t>
            </a:r>
            <a:endParaRPr lang="nl-NL" sz="1800" dirty="0"/>
          </a:p>
          <a:p>
            <a:r>
              <a:rPr lang="nl-NL" sz="1800" b="1" dirty="0"/>
              <a:t>5. Grondwater voor de </a:t>
            </a:r>
            <a:r>
              <a:rPr lang="nl-NL" sz="1800" b="1" dirty="0">
                <a:solidFill>
                  <a:srgbClr val="C00000"/>
                </a:solidFill>
              </a:rPr>
              <a:t>drinkwater-     </a:t>
            </a:r>
          </a:p>
          <a:p>
            <a:r>
              <a:rPr lang="nl-NL" sz="1800" b="1" dirty="0">
                <a:solidFill>
                  <a:srgbClr val="C00000"/>
                </a:solidFill>
              </a:rPr>
              <a:t>     voorziening </a:t>
            </a:r>
            <a:endParaRPr lang="nl-NL" sz="1800" dirty="0">
              <a:solidFill>
                <a:srgbClr val="C00000"/>
              </a:solidFill>
            </a:endParaRPr>
          </a:p>
          <a:p>
            <a:r>
              <a:rPr lang="nl-NL" sz="1800" b="1" dirty="0"/>
              <a:t>6. Mijnbouwactiviteiten voor de </a:t>
            </a:r>
            <a:r>
              <a:rPr lang="nl-NL" sz="1800" b="1" dirty="0">
                <a:solidFill>
                  <a:srgbClr val="C00000"/>
                </a:solidFill>
              </a:rPr>
              <a:t>energie-</a:t>
            </a:r>
          </a:p>
          <a:p>
            <a:r>
              <a:rPr lang="nl-NL" sz="1800" b="1" dirty="0">
                <a:solidFill>
                  <a:srgbClr val="C00000"/>
                </a:solidFill>
              </a:rPr>
              <a:t>     voorziening</a:t>
            </a:r>
            <a:endParaRPr lang="nl-NL" sz="1800" dirty="0">
              <a:solidFill>
                <a:srgbClr val="C00000"/>
              </a:solidFill>
            </a:endParaRPr>
          </a:p>
          <a:p>
            <a:pPr marL="342900" indent="-342900"/>
            <a:r>
              <a:rPr lang="nl-NL" sz="1800" b="1" dirty="0"/>
              <a:t>7. Afweging belangen drinkwater-</a:t>
            </a:r>
          </a:p>
          <a:p>
            <a:pPr marL="342900" indent="-342900"/>
            <a:r>
              <a:rPr lang="nl-NL" sz="1800" b="1" dirty="0"/>
              <a:t>     voorziening en energievoorziening </a:t>
            </a:r>
            <a:endParaRPr lang="nl-NL" sz="1800" dirty="0"/>
          </a:p>
          <a:p>
            <a:r>
              <a:rPr lang="nl-NL" sz="1800" b="1" dirty="0"/>
              <a:t>8. Realisatieparagraaf </a:t>
            </a:r>
            <a:endParaRPr lang="nl-NL" sz="1800" dirty="0"/>
          </a:p>
          <a:p>
            <a:r>
              <a:rPr lang="nl-NL" sz="1800" b="1" dirty="0"/>
              <a:t>9. Verantwoording </a:t>
            </a:r>
            <a:endParaRPr lang="nl-NL" sz="1800" dirty="0"/>
          </a:p>
          <a:p>
            <a:r>
              <a:rPr lang="nl-NL" sz="1800" b="1" dirty="0"/>
              <a:t>Bijlagen </a:t>
            </a:r>
            <a:endParaRPr lang="nl-NL" sz="1800" dirty="0"/>
          </a:p>
          <a:p>
            <a:r>
              <a:rPr lang="nl-NL" sz="1800" b="1" dirty="0"/>
              <a:t>Bijlage 1: Begrippenkader </a:t>
            </a:r>
            <a:endParaRPr lang="nl-NL" sz="1800" dirty="0"/>
          </a:p>
          <a:p>
            <a:r>
              <a:rPr lang="nl-NL" sz="1800" b="1" dirty="0"/>
              <a:t>Bijlage 2: Het juridische kader voor mijnbouwactiviteiten </a:t>
            </a:r>
            <a:endParaRPr lang="nl-NL" sz="1800" dirty="0"/>
          </a:p>
          <a:p>
            <a:endParaRPr lang="nl-NL"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Doelen Structuurvisie Ondergrond</a:t>
            </a:r>
          </a:p>
        </p:txBody>
      </p:sp>
      <p:sp>
        <p:nvSpPr>
          <p:cNvPr id="3" name="Tijdelijke aanduiding voor inhoud 2"/>
          <p:cNvSpPr>
            <a:spLocks noGrp="1"/>
          </p:cNvSpPr>
          <p:nvPr>
            <p:ph idx="1"/>
          </p:nvPr>
        </p:nvSpPr>
        <p:spPr>
          <a:xfrm>
            <a:off x="466725" y="2068512"/>
            <a:ext cx="8401050" cy="4312815"/>
          </a:xfrm>
        </p:spPr>
        <p:txBody>
          <a:bodyPr>
            <a:normAutofit/>
          </a:bodyPr>
          <a:lstStyle/>
          <a:p>
            <a:pPr lvl="0">
              <a:buFont typeface="+mj-lt"/>
              <a:buAutoNum type="arabicPeriod"/>
            </a:pPr>
            <a:r>
              <a:rPr lang="nl-NL" dirty="0"/>
              <a:t>Het verankeren van het </a:t>
            </a:r>
            <a:r>
              <a:rPr lang="nl-NL" u="sng" dirty="0"/>
              <a:t>nationaal belang van de drinkwatervoorziening</a:t>
            </a:r>
            <a:r>
              <a:rPr lang="nl-NL" dirty="0"/>
              <a:t> en ervoor zorgen dat er nu en in de toekomst voldoende mogelijkheden blijven voor huidige en toekomstige winningen van grondwater voor de drinkwatervoorziening. </a:t>
            </a:r>
          </a:p>
          <a:p>
            <a:pPr lvl="0">
              <a:buFont typeface="+mj-lt"/>
              <a:buAutoNum type="arabicPeriod"/>
            </a:pPr>
            <a:endParaRPr lang="nl-NL" dirty="0"/>
          </a:p>
          <a:p>
            <a:pPr>
              <a:buFont typeface="+mj-lt"/>
              <a:buAutoNum type="arabicPeriod"/>
            </a:pPr>
            <a:r>
              <a:rPr lang="nl-NL" dirty="0"/>
              <a:t>Het bieden van </a:t>
            </a:r>
            <a:r>
              <a:rPr lang="nl-NL" u="sng" dirty="0"/>
              <a:t>ruimte</a:t>
            </a:r>
            <a:r>
              <a:rPr lang="nl-NL" dirty="0"/>
              <a:t> aan mijnbouwactiviteiten mede voor de energievoorziening, gericht op de transitie naar een </a:t>
            </a:r>
            <a:r>
              <a:rPr lang="nl-NL" u="sng" dirty="0"/>
              <a:t>duurzame energievoorziening</a:t>
            </a:r>
            <a:r>
              <a:rPr lang="nl-NL" dirty="0"/>
              <a:t> en het realiseren van de klimaatdoelen; </a:t>
            </a:r>
          </a:p>
          <a:p>
            <a:pPr lvl="0">
              <a:buFont typeface="+mj-lt"/>
              <a:buAutoNum type="arabicPeriod"/>
            </a:pPr>
            <a:endParaRPr lang="nl-NL" dirty="0"/>
          </a:p>
          <a:p>
            <a:pPr lvl="0">
              <a:buFont typeface="+mj-lt"/>
              <a:buAutoNum type="arabicPeriod"/>
            </a:pPr>
            <a:r>
              <a:rPr lang="nl-NL" dirty="0"/>
              <a:t>Het versterken van het proces om in </a:t>
            </a:r>
            <a:r>
              <a:rPr lang="nl-NL" u="sng" dirty="0"/>
              <a:t>goede samenwerking </a:t>
            </a:r>
            <a:r>
              <a:rPr lang="nl-NL" dirty="0"/>
              <a:t>en in </a:t>
            </a:r>
            <a:r>
              <a:rPr lang="nl-NL" u="sng" dirty="0"/>
              <a:t>vertrouwen </a:t>
            </a:r>
            <a:r>
              <a:rPr lang="nl-NL" dirty="0"/>
              <a:t>met elkaar te komen tot </a:t>
            </a:r>
            <a:r>
              <a:rPr lang="nl-NL" u="sng" dirty="0"/>
              <a:t>zorgvuldige afwegingen en besluitvorming</a:t>
            </a:r>
            <a:r>
              <a:rPr lang="nl-NL" dirty="0"/>
              <a:t> over mijnbouwactiviteiten. </a:t>
            </a:r>
          </a:p>
          <a:p>
            <a:pPr marL="800100" lvl="1">
              <a:spcAft>
                <a:spcPts val="600"/>
              </a:spcAft>
              <a:buNone/>
            </a:pPr>
            <a:endParaRPr lang="nl-NL" sz="1800" dirty="0"/>
          </a:p>
          <a:p>
            <a:pPr marL="400050">
              <a:spcAft>
                <a:spcPts val="600"/>
              </a:spcAft>
              <a:buNone/>
            </a:pPr>
            <a:endParaRPr lang="nl-NL" sz="1100" dirty="0"/>
          </a:p>
          <a:p>
            <a:pPr marL="400050">
              <a:spcAft>
                <a:spcPts val="600"/>
              </a:spcAft>
              <a:buNone/>
            </a:pPr>
            <a:endParaRPr lang="nl-NL" sz="1800" dirty="0"/>
          </a:p>
        </p:txBody>
      </p:sp>
      <p:sp>
        <p:nvSpPr>
          <p:cNvPr id="4" name="Tijdelijke aanduiding voor dianummer 3"/>
          <p:cNvSpPr>
            <a:spLocks noGrp="1"/>
          </p:cNvSpPr>
          <p:nvPr>
            <p:ph type="sldNum" sz="quarter" idx="11"/>
          </p:nvPr>
        </p:nvSpPr>
        <p:spPr/>
        <p:txBody>
          <a:bodyPr/>
          <a:lstStyle/>
          <a:p>
            <a:fld id="{2ACDB467-7873-4513-AFB0-64C93AB0D52A}" type="slidenum">
              <a:rPr lang="nl-NL" smtClean="0"/>
              <a:pPr/>
              <a:t>13</a:t>
            </a:fld>
            <a:endParaRPr lang="nl-NL"/>
          </a:p>
        </p:txBody>
      </p:sp>
      <p:sp>
        <p:nvSpPr>
          <p:cNvPr id="5" name="Tijdelijke aanduiding voor datum 4"/>
          <p:cNvSpPr>
            <a:spLocks noGrp="1"/>
          </p:cNvSpPr>
          <p:nvPr>
            <p:ph type="dt" sz="half" idx="12"/>
          </p:nvPr>
        </p:nvSpPr>
        <p:spPr/>
        <p:txBody>
          <a:bodyPr/>
          <a:lstStyle/>
          <a:p>
            <a:fld id="{CE78A39A-4C99-4BCD-B018-36BE006FADB3}" type="datetime4">
              <a:rPr lang="nl-NL" smtClean="0"/>
              <a:pPr/>
              <a:t>19 december 2016</a:t>
            </a:fld>
            <a:endParaRPr lang="nl-NL" dirty="0"/>
          </a:p>
        </p:txBody>
      </p:sp>
    </p:spTree>
    <p:extLst>
      <p:ext uri="{BB962C8B-B14F-4D97-AF65-F5344CB8AC3E}">
        <p14:creationId xmlns:p14="http://schemas.microsoft.com/office/powerpoint/2010/main" val="2572681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nl-NL" altLang="nl-NL" dirty="0"/>
              <a:t>Afspraken over samenwerking, </a:t>
            </a:r>
            <a:br>
              <a:rPr lang="nl-NL" altLang="nl-NL" dirty="0"/>
            </a:br>
            <a:r>
              <a:rPr lang="nl-NL" altLang="nl-NL" dirty="0"/>
              <a:t>goed en tijdig betrekken van de omgeving</a:t>
            </a:r>
          </a:p>
        </p:txBody>
      </p:sp>
      <p:sp>
        <p:nvSpPr>
          <p:cNvPr id="3" name="Tijdelijke aanduiding voor inhoud 2"/>
          <p:cNvSpPr>
            <a:spLocks noGrp="1"/>
          </p:cNvSpPr>
          <p:nvPr>
            <p:ph idx="1"/>
          </p:nvPr>
        </p:nvSpPr>
        <p:spPr>
          <a:xfrm>
            <a:off x="366713" y="2170832"/>
            <a:ext cx="8453437" cy="4354512"/>
          </a:xfrm>
        </p:spPr>
        <p:txBody>
          <a:bodyPr/>
          <a:lstStyle/>
          <a:p>
            <a:pPr>
              <a:defRPr/>
            </a:pPr>
            <a:r>
              <a:rPr lang="nl-NL" dirty="0"/>
              <a:t>Brief van de minister van EZ van 1 februari 2016</a:t>
            </a:r>
          </a:p>
          <a:p>
            <a:pPr marL="536575" lvl="1" indent="-342900">
              <a:buFont typeface="+mj-lt"/>
              <a:buAutoNum type="arabicPeriod"/>
              <a:defRPr/>
            </a:pPr>
            <a:r>
              <a:rPr lang="nl-NL" dirty="0"/>
              <a:t>Samenbinden van belanghebbenden</a:t>
            </a:r>
          </a:p>
          <a:p>
            <a:pPr marL="536575" lvl="1" indent="-342900">
              <a:buFont typeface="+mj-lt"/>
              <a:buAutoNum type="arabicPeriod"/>
              <a:defRPr/>
            </a:pPr>
            <a:r>
              <a:rPr lang="nl-NL" dirty="0"/>
              <a:t>Betrek de omgeving zo vroeg mogelijk</a:t>
            </a:r>
          </a:p>
          <a:p>
            <a:pPr marL="536575" lvl="1" indent="-342900">
              <a:buFont typeface="+mj-lt"/>
              <a:buAutoNum type="arabicPeriod"/>
              <a:defRPr/>
            </a:pPr>
            <a:r>
              <a:rPr lang="nl-NL" dirty="0"/>
              <a:t>Transparantie en vertrouwen</a:t>
            </a:r>
          </a:p>
          <a:p>
            <a:pPr marL="536575" lvl="1" indent="-342900">
              <a:buFont typeface="+mj-lt"/>
              <a:buAutoNum type="arabicPeriod"/>
              <a:defRPr/>
            </a:pPr>
            <a:r>
              <a:rPr lang="nl-NL" dirty="0"/>
              <a:t>Omgevingsmanagement is een gezamenlijk verantwoordelijkheid</a:t>
            </a:r>
            <a:br>
              <a:rPr lang="nl-NL" dirty="0"/>
            </a:br>
            <a:r>
              <a:rPr lang="nl-NL" dirty="0"/>
              <a:t>(initiatiefnemer, Rijk en decentrale overheden)</a:t>
            </a:r>
          </a:p>
          <a:p>
            <a:pPr marL="536575" lvl="1" indent="-342900">
              <a:buFont typeface="+mj-lt"/>
              <a:buAutoNum type="arabicPeriod"/>
              <a:defRPr/>
            </a:pPr>
            <a:r>
              <a:rPr lang="nl-NL" dirty="0"/>
              <a:t>Maatwerk</a:t>
            </a:r>
          </a:p>
          <a:p>
            <a:pPr marL="342900" indent="-342900">
              <a:buFont typeface="+mj-lt"/>
              <a:buAutoNum type="arabicPeriod"/>
              <a:defRPr/>
            </a:pPr>
            <a:endParaRPr lang="nl-NL" dirty="0"/>
          </a:p>
          <a:p>
            <a:pPr>
              <a:defRPr/>
            </a:pPr>
            <a:r>
              <a:rPr lang="nl-NL" dirty="0"/>
              <a:t>Duidelijke paragraaf over omgevingsbetrokkenheid in STRONG</a:t>
            </a:r>
            <a:endParaRPr lang="nl-NL" i="1" dirty="0"/>
          </a:p>
          <a:p>
            <a:pPr>
              <a:defRPr/>
            </a:pPr>
            <a:r>
              <a:rPr lang="nl-NL" dirty="0"/>
              <a:t>Samenwerking ook centraal thema in het Uitvoeringsprogramma Bodem en Ondergrond</a:t>
            </a:r>
          </a:p>
          <a:p>
            <a:pPr marL="342900" indent="-342900">
              <a:defRPr/>
            </a:pPr>
            <a:r>
              <a:rPr lang="nl-NL" dirty="0"/>
              <a:t>Uitkomsten van de Energiedialoog worden vastgelegd in de Beleidsagenda Energie</a:t>
            </a:r>
          </a:p>
          <a:p>
            <a:pPr marL="342900" indent="-342900">
              <a:defRPr/>
            </a:pPr>
            <a:endParaRPr lang="nl-N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Ontwerp</a:t>
            </a:r>
            <a:r>
              <a:rPr lang="en-US" dirty="0"/>
              <a:t> Structuurvisie Ondergrond</a:t>
            </a:r>
            <a:endParaRPr lang="nl-NL" dirty="0"/>
          </a:p>
        </p:txBody>
      </p:sp>
      <p:sp>
        <p:nvSpPr>
          <p:cNvPr id="3" name="Tijdelijke aanduiding voor inhoud 2"/>
          <p:cNvSpPr>
            <a:spLocks noGrp="1"/>
          </p:cNvSpPr>
          <p:nvPr>
            <p:ph idx="1"/>
          </p:nvPr>
        </p:nvSpPr>
        <p:spPr>
          <a:xfrm>
            <a:off x="466725" y="2068513"/>
            <a:ext cx="8497763" cy="4138612"/>
          </a:xfrm>
        </p:spPr>
        <p:txBody>
          <a:bodyPr/>
          <a:lstStyle/>
          <a:p>
            <a:pPr>
              <a:buFont typeface="+mj-lt"/>
              <a:buAutoNum type="arabicPeriod"/>
            </a:pPr>
            <a:r>
              <a:rPr lang="en-US" dirty="0"/>
              <a:t>Drinkwater</a:t>
            </a:r>
          </a:p>
          <a:p>
            <a:pPr marL="800100" lvl="1" indent="-342900">
              <a:buFont typeface="+mj-lt"/>
              <a:buAutoNum type="alphaLcParenR"/>
            </a:pPr>
            <a:r>
              <a:rPr lang="en-US" dirty="0" err="1"/>
              <a:t>Winningen</a:t>
            </a:r>
            <a:r>
              <a:rPr lang="en-US" dirty="0"/>
              <a:t>, </a:t>
            </a:r>
            <a:r>
              <a:rPr lang="en-US" dirty="0" err="1"/>
              <a:t>grondwaterbeschermingsgebieden</a:t>
            </a:r>
            <a:r>
              <a:rPr lang="en-US" dirty="0"/>
              <a:t>: </a:t>
            </a:r>
            <a:r>
              <a:rPr lang="en-US" dirty="0" err="1"/>
              <a:t>geen</a:t>
            </a:r>
            <a:r>
              <a:rPr lang="en-US" dirty="0"/>
              <a:t> </a:t>
            </a:r>
            <a:r>
              <a:rPr lang="en-US" dirty="0" err="1"/>
              <a:t>mijnbouw</a:t>
            </a:r>
            <a:endParaRPr lang="en-US" dirty="0"/>
          </a:p>
          <a:p>
            <a:pPr marL="800100" lvl="1" indent="-342900">
              <a:buFont typeface="+mj-lt"/>
              <a:buAutoNum type="alphaLcParenR"/>
            </a:pPr>
            <a:r>
              <a:rPr lang="en-US" dirty="0" err="1"/>
              <a:t>Strategische</a:t>
            </a:r>
            <a:r>
              <a:rPr lang="en-US" dirty="0"/>
              <a:t> </a:t>
            </a:r>
            <a:r>
              <a:rPr lang="en-US" dirty="0" err="1"/>
              <a:t>voorraden</a:t>
            </a:r>
            <a:r>
              <a:rPr lang="en-US" dirty="0"/>
              <a:t> (</a:t>
            </a:r>
            <a:r>
              <a:rPr lang="en-US" dirty="0" err="1"/>
              <a:t>toekomstige</a:t>
            </a:r>
            <a:r>
              <a:rPr lang="en-US" dirty="0"/>
              <a:t> </a:t>
            </a:r>
            <a:r>
              <a:rPr lang="en-US" dirty="0" err="1"/>
              <a:t>winningen</a:t>
            </a:r>
            <a:r>
              <a:rPr lang="en-US" dirty="0"/>
              <a:t>)</a:t>
            </a:r>
          </a:p>
          <a:p>
            <a:pPr marL="800100" lvl="1" indent="-342900">
              <a:buFont typeface="+mj-lt"/>
              <a:buAutoNum type="alphaLcParenR"/>
            </a:pPr>
            <a:r>
              <a:rPr lang="en-US" dirty="0" err="1"/>
              <a:t>Nationale</a:t>
            </a:r>
            <a:r>
              <a:rPr lang="en-US" dirty="0"/>
              <a:t> </a:t>
            </a:r>
            <a:r>
              <a:rPr lang="en-US" dirty="0" err="1"/>
              <a:t>grondwaterreserves</a:t>
            </a:r>
            <a:r>
              <a:rPr lang="en-US" dirty="0"/>
              <a:t> (</a:t>
            </a:r>
            <a:r>
              <a:rPr lang="en-US" dirty="0" err="1"/>
              <a:t>natuurlijk</a:t>
            </a:r>
            <a:r>
              <a:rPr lang="en-US" dirty="0"/>
              <a:t> </a:t>
            </a:r>
            <a:r>
              <a:rPr lang="en-US" dirty="0" err="1"/>
              <a:t>kapitaal</a:t>
            </a:r>
            <a:r>
              <a:rPr lang="en-US" dirty="0"/>
              <a:t>)</a:t>
            </a:r>
          </a:p>
          <a:p>
            <a:pPr>
              <a:buFont typeface="+mj-lt"/>
              <a:buAutoNum type="arabicPeriod"/>
            </a:pPr>
            <a:r>
              <a:rPr lang="en-US" dirty="0" err="1"/>
              <a:t>Geothermie</a:t>
            </a:r>
            <a:r>
              <a:rPr lang="en-US" dirty="0"/>
              <a:t>: </a:t>
            </a:r>
            <a:r>
              <a:rPr lang="en-US" dirty="0" err="1"/>
              <a:t>potenties</a:t>
            </a:r>
            <a:r>
              <a:rPr lang="en-US" dirty="0"/>
              <a:t> </a:t>
            </a:r>
            <a:r>
              <a:rPr lang="en-US" dirty="0" err="1"/>
              <a:t>benutten</a:t>
            </a:r>
            <a:r>
              <a:rPr lang="en-US" dirty="0"/>
              <a:t>, </a:t>
            </a:r>
            <a:r>
              <a:rPr lang="en-US" dirty="0" err="1"/>
              <a:t>ruimte</a:t>
            </a:r>
            <a:r>
              <a:rPr lang="en-US" dirty="0"/>
              <a:t> </a:t>
            </a:r>
            <a:r>
              <a:rPr lang="en-US" dirty="0" err="1"/>
              <a:t>bieden</a:t>
            </a:r>
            <a:endParaRPr lang="en-US" dirty="0"/>
          </a:p>
          <a:p>
            <a:pPr>
              <a:buFont typeface="+mj-lt"/>
              <a:buAutoNum type="arabicPeriod"/>
            </a:pPr>
            <a:r>
              <a:rPr lang="en-US" dirty="0" err="1"/>
              <a:t>Gaswinning</a:t>
            </a:r>
            <a:r>
              <a:rPr lang="en-US" dirty="0"/>
              <a:t> </a:t>
            </a:r>
            <a:r>
              <a:rPr lang="en-US" dirty="0" err="1"/>
              <a:t>kleine</a:t>
            </a:r>
            <a:r>
              <a:rPr lang="en-US" dirty="0"/>
              <a:t> </a:t>
            </a:r>
            <a:r>
              <a:rPr lang="en-US" dirty="0" err="1"/>
              <a:t>velden</a:t>
            </a:r>
            <a:r>
              <a:rPr lang="en-US" dirty="0"/>
              <a:t>: </a:t>
            </a:r>
            <a:r>
              <a:rPr lang="en-US" dirty="0" err="1"/>
              <a:t>blijft</a:t>
            </a:r>
            <a:r>
              <a:rPr lang="en-US" dirty="0"/>
              <a:t> van </a:t>
            </a:r>
            <a:r>
              <a:rPr lang="en-US" dirty="0" err="1"/>
              <a:t>belang</a:t>
            </a:r>
            <a:r>
              <a:rPr lang="en-US" dirty="0"/>
              <a:t> (</a:t>
            </a:r>
            <a:r>
              <a:rPr lang="en-US" dirty="0" err="1"/>
              <a:t>transitie</a:t>
            </a:r>
            <a:r>
              <a:rPr lang="en-US" dirty="0"/>
              <a:t>)</a:t>
            </a:r>
          </a:p>
          <a:p>
            <a:pPr>
              <a:buFont typeface="+mj-lt"/>
              <a:buAutoNum type="arabicPeriod"/>
            </a:pPr>
            <a:endParaRPr lang="en-US" dirty="0"/>
          </a:p>
          <a:p>
            <a:pPr>
              <a:buFont typeface="+mj-lt"/>
              <a:buAutoNum type="arabicPeriod"/>
            </a:pPr>
            <a:r>
              <a:rPr lang="en-US" dirty="0"/>
              <a:t>CO2-opslag: </a:t>
            </a:r>
            <a:br>
              <a:rPr lang="en-US" dirty="0"/>
            </a:br>
            <a:r>
              <a:rPr lang="en-US" dirty="0"/>
              <a:t>- </a:t>
            </a:r>
            <a:r>
              <a:rPr lang="en-US" dirty="0" err="1"/>
              <a:t>mogelijk</a:t>
            </a:r>
            <a:r>
              <a:rPr lang="en-US" dirty="0"/>
              <a:t> </a:t>
            </a:r>
            <a:r>
              <a:rPr lang="en-US" dirty="0" err="1"/>
              <a:t>nodig</a:t>
            </a:r>
            <a:r>
              <a:rPr lang="en-US" dirty="0"/>
              <a:t> </a:t>
            </a:r>
            <a:r>
              <a:rPr lang="en-US" dirty="0" err="1"/>
              <a:t>naast</a:t>
            </a:r>
            <a:r>
              <a:rPr lang="en-US" dirty="0"/>
              <a:t> </a:t>
            </a:r>
            <a:r>
              <a:rPr lang="en-US" dirty="0" err="1"/>
              <a:t>forse</a:t>
            </a:r>
            <a:r>
              <a:rPr lang="en-US" dirty="0"/>
              <a:t> </a:t>
            </a:r>
            <a:r>
              <a:rPr lang="en-US" dirty="0" err="1"/>
              <a:t>inzet</a:t>
            </a:r>
            <a:r>
              <a:rPr lang="en-US" dirty="0"/>
              <a:t> op </a:t>
            </a:r>
            <a:r>
              <a:rPr lang="en-US" dirty="0" err="1"/>
              <a:t>duurzame</a:t>
            </a:r>
            <a:r>
              <a:rPr lang="en-US" dirty="0"/>
              <a:t> </a:t>
            </a:r>
            <a:r>
              <a:rPr lang="en-US" dirty="0" err="1"/>
              <a:t>energie</a:t>
            </a:r>
            <a:r>
              <a:rPr lang="en-US" dirty="0"/>
              <a:t> en </a:t>
            </a:r>
            <a:r>
              <a:rPr lang="en-US" dirty="0" err="1"/>
              <a:t>besparing</a:t>
            </a:r>
            <a:br>
              <a:rPr lang="en-US" dirty="0"/>
            </a:br>
            <a:r>
              <a:rPr lang="en-US" dirty="0"/>
              <a:t>- </a:t>
            </a:r>
            <a:r>
              <a:rPr lang="en-US" dirty="0" err="1"/>
              <a:t>voorkeur</a:t>
            </a:r>
            <a:r>
              <a:rPr lang="en-US" dirty="0"/>
              <a:t> </a:t>
            </a:r>
            <a:r>
              <a:rPr lang="en-US" dirty="0" err="1"/>
              <a:t>voor</a:t>
            </a:r>
            <a:r>
              <a:rPr lang="en-US" dirty="0"/>
              <a:t> </a:t>
            </a:r>
            <a:r>
              <a:rPr lang="en-US" dirty="0" err="1"/>
              <a:t>opslag</a:t>
            </a:r>
            <a:r>
              <a:rPr lang="en-US" dirty="0"/>
              <a:t> op zee; </a:t>
            </a:r>
            <a:r>
              <a:rPr lang="en-US" dirty="0" err="1"/>
              <a:t>verkennen</a:t>
            </a:r>
            <a:r>
              <a:rPr lang="en-US" dirty="0"/>
              <a:t> </a:t>
            </a:r>
            <a:r>
              <a:rPr lang="en-US" dirty="0" err="1"/>
              <a:t>mogelijkheden</a:t>
            </a:r>
            <a:r>
              <a:rPr lang="en-US" dirty="0"/>
              <a:t> op land</a:t>
            </a:r>
            <a:br>
              <a:rPr lang="en-US" dirty="0"/>
            </a:br>
            <a:r>
              <a:rPr lang="en-US" dirty="0"/>
              <a:t>- </a:t>
            </a:r>
            <a:r>
              <a:rPr lang="en-US" dirty="0" err="1"/>
              <a:t>nog</a:t>
            </a:r>
            <a:r>
              <a:rPr lang="en-US" dirty="0"/>
              <a:t> </a:t>
            </a:r>
            <a:r>
              <a:rPr lang="en-US" dirty="0" err="1"/>
              <a:t>geen</a:t>
            </a:r>
            <a:r>
              <a:rPr lang="en-US" dirty="0"/>
              <a:t> </a:t>
            </a:r>
            <a:r>
              <a:rPr lang="en-US" dirty="0" err="1"/>
              <a:t>onomkeerbaar</a:t>
            </a:r>
            <a:r>
              <a:rPr lang="en-US" dirty="0"/>
              <a:t> </a:t>
            </a:r>
            <a:r>
              <a:rPr lang="en-US" dirty="0" err="1"/>
              <a:t>besluit</a:t>
            </a:r>
            <a:r>
              <a:rPr lang="en-US" dirty="0"/>
              <a:t>, </a:t>
            </a:r>
            <a:r>
              <a:rPr lang="en-US" dirty="0" err="1"/>
              <a:t>decentrale</a:t>
            </a:r>
            <a:r>
              <a:rPr lang="en-US" dirty="0"/>
              <a:t> </a:t>
            </a:r>
            <a:r>
              <a:rPr lang="en-US" dirty="0" err="1"/>
              <a:t>overheden</a:t>
            </a:r>
            <a:r>
              <a:rPr lang="en-US" dirty="0"/>
              <a:t> </a:t>
            </a:r>
            <a:r>
              <a:rPr lang="en-US" dirty="0" err="1"/>
              <a:t>betrekken</a:t>
            </a:r>
            <a:endParaRPr lang="en-US" dirty="0"/>
          </a:p>
          <a:p>
            <a:pPr>
              <a:buFont typeface="+mj-lt"/>
              <a:buAutoNum type="arabicPeriod"/>
            </a:pPr>
            <a:r>
              <a:rPr lang="en-US" dirty="0" err="1"/>
              <a:t>Schaliegas</a:t>
            </a:r>
            <a:r>
              <a:rPr lang="en-US" dirty="0"/>
              <a:t>: moratorium </a:t>
            </a:r>
            <a:r>
              <a:rPr lang="en-US" dirty="0" err="1"/>
              <a:t>verlengd</a:t>
            </a:r>
            <a:r>
              <a:rPr lang="en-US" dirty="0"/>
              <a:t> tot 2023 (</a:t>
            </a:r>
            <a:r>
              <a:rPr lang="en-US" dirty="0" err="1"/>
              <a:t>geen</a:t>
            </a:r>
            <a:r>
              <a:rPr lang="en-US" dirty="0"/>
              <a:t> </a:t>
            </a:r>
            <a:r>
              <a:rPr lang="en-US" dirty="0" err="1"/>
              <a:t>commerciële</a:t>
            </a:r>
            <a:r>
              <a:rPr lang="en-US" dirty="0"/>
              <a:t> </a:t>
            </a:r>
            <a:r>
              <a:rPr lang="en-US" dirty="0" err="1"/>
              <a:t>activiteiten</a:t>
            </a:r>
            <a:r>
              <a:rPr lang="en-US" dirty="0"/>
              <a:t>, </a:t>
            </a:r>
            <a:r>
              <a:rPr lang="en-US" dirty="0" err="1"/>
              <a:t>eventueel</a:t>
            </a:r>
            <a:r>
              <a:rPr lang="en-US" dirty="0"/>
              <a:t> </a:t>
            </a:r>
            <a:r>
              <a:rPr lang="en-US" dirty="0" err="1"/>
              <a:t>onderzoek</a:t>
            </a:r>
            <a:r>
              <a:rPr lang="en-US" dirty="0"/>
              <a:t> </a:t>
            </a:r>
            <a:r>
              <a:rPr lang="en-US" dirty="0" err="1"/>
              <a:t>olv</a:t>
            </a:r>
            <a:r>
              <a:rPr lang="en-US" dirty="0"/>
              <a:t> het Rijk)</a:t>
            </a:r>
          </a:p>
          <a:p>
            <a:pPr>
              <a:buNone/>
            </a:pPr>
            <a:endParaRPr lang="nl-NL" dirty="0"/>
          </a:p>
          <a:p>
            <a:endParaRPr lang="nl-NL" dirty="0"/>
          </a:p>
        </p:txBody>
      </p:sp>
      <p:sp>
        <p:nvSpPr>
          <p:cNvPr id="4" name="Tijdelijke aanduiding voor dianummer 3"/>
          <p:cNvSpPr>
            <a:spLocks noGrp="1"/>
          </p:cNvSpPr>
          <p:nvPr>
            <p:ph type="sldNum" sz="quarter" idx="11"/>
          </p:nvPr>
        </p:nvSpPr>
        <p:spPr/>
        <p:txBody>
          <a:bodyPr/>
          <a:lstStyle/>
          <a:p>
            <a:fld id="{2ACDB467-7873-4513-AFB0-64C93AB0D52A}" type="slidenum">
              <a:rPr lang="nl-NL" smtClean="0"/>
              <a:pPr/>
              <a:t>15</a:t>
            </a:fld>
            <a:endParaRPr lang="nl-NL"/>
          </a:p>
        </p:txBody>
      </p:sp>
      <p:sp>
        <p:nvSpPr>
          <p:cNvPr id="5" name="Tijdelijke aanduiding voor datum 4"/>
          <p:cNvSpPr>
            <a:spLocks noGrp="1"/>
          </p:cNvSpPr>
          <p:nvPr>
            <p:ph type="dt" sz="half" idx="12"/>
          </p:nvPr>
        </p:nvSpPr>
        <p:spPr/>
        <p:txBody>
          <a:bodyPr/>
          <a:lstStyle/>
          <a:p>
            <a:fld id="{CE78A39A-4C99-4BCD-B018-36BE006FADB3}" type="datetime4">
              <a:rPr lang="nl-NL" smtClean="0"/>
              <a:pPr/>
              <a:t>19 december 2016</a:t>
            </a:fld>
            <a:endParaRPr lang="nl-NL" dirty="0"/>
          </a:p>
        </p:txBody>
      </p:sp>
      <p:cxnSp>
        <p:nvCxnSpPr>
          <p:cNvPr id="8" name="Rechte verbindingslijn 7"/>
          <p:cNvCxnSpPr/>
          <p:nvPr/>
        </p:nvCxnSpPr>
        <p:spPr bwMode="auto">
          <a:xfrm>
            <a:off x="7308304" y="2852936"/>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Rechte verbindingslijn 9"/>
          <p:cNvCxnSpPr/>
          <p:nvPr/>
        </p:nvCxnSpPr>
        <p:spPr bwMode="auto">
          <a:xfrm>
            <a:off x="7308304" y="3356992"/>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Rechte verbindingslijn 11"/>
          <p:cNvCxnSpPr/>
          <p:nvPr/>
        </p:nvCxnSpPr>
        <p:spPr bwMode="auto">
          <a:xfrm>
            <a:off x="7740352" y="2852936"/>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Gebogen verbindingslijn 15"/>
          <p:cNvCxnSpPr/>
          <p:nvPr/>
        </p:nvCxnSpPr>
        <p:spPr bwMode="auto">
          <a:xfrm rot="16200000" flipH="1">
            <a:off x="7416316" y="3465004"/>
            <a:ext cx="864096" cy="216024"/>
          </a:xfrm>
          <a:prstGeom prst="bentConnector3">
            <a:avLst>
              <a:gd name="adj1" fmla="val -542"/>
            </a:avLst>
          </a:prstGeom>
          <a:solidFill>
            <a:schemeClr val="accent1"/>
          </a:solidFill>
          <a:ln w="9525" cap="flat" cmpd="sng" algn="ctr">
            <a:solidFill>
              <a:schemeClr val="tx1"/>
            </a:solidFill>
            <a:prstDash val="solid"/>
            <a:round/>
            <a:headEnd type="none" w="med" len="med"/>
            <a:tailEnd type="arrow"/>
          </a:ln>
          <a:effectLst/>
        </p:spPr>
      </p:cxnSp>
      <p:sp>
        <p:nvSpPr>
          <p:cNvPr id="18" name="Tekstvak 17"/>
          <p:cNvSpPr txBox="1"/>
          <p:nvPr/>
        </p:nvSpPr>
        <p:spPr>
          <a:xfrm>
            <a:off x="5724128" y="4149080"/>
            <a:ext cx="3164649" cy="461665"/>
          </a:xfrm>
          <a:prstGeom prst="rect">
            <a:avLst/>
          </a:prstGeom>
          <a:noFill/>
        </p:spPr>
        <p:txBody>
          <a:bodyPr wrap="none" rtlCol="0">
            <a:spAutoFit/>
          </a:bodyPr>
          <a:lstStyle/>
          <a:p>
            <a:r>
              <a:rPr lang="en-US" dirty="0" err="1"/>
              <a:t>Uitvoeren</a:t>
            </a:r>
            <a:r>
              <a:rPr lang="en-US" dirty="0"/>
              <a:t> </a:t>
            </a:r>
            <a:r>
              <a:rPr lang="en-US" dirty="0" err="1"/>
              <a:t>verkenningen</a:t>
            </a:r>
            <a:endParaRPr lang="nl-NL" dirty="0"/>
          </a:p>
        </p:txBody>
      </p:sp>
      <p:cxnSp>
        <p:nvCxnSpPr>
          <p:cNvPr id="22" name="Rechte verbindingslijn met pijl 21"/>
          <p:cNvCxnSpPr/>
          <p:nvPr/>
        </p:nvCxnSpPr>
        <p:spPr bwMode="auto">
          <a:xfrm>
            <a:off x="6732240" y="3573016"/>
            <a:ext cx="108012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Rechthoek 25"/>
          <p:cNvSpPr/>
          <p:nvPr/>
        </p:nvSpPr>
        <p:spPr bwMode="auto">
          <a:xfrm>
            <a:off x="5724128" y="4221088"/>
            <a:ext cx="3096344" cy="432048"/>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charset="0"/>
            </a:endParaRPr>
          </a:p>
        </p:txBody>
      </p:sp>
      <p:cxnSp>
        <p:nvCxnSpPr>
          <p:cNvPr id="15" name="Rechte verbindingslijn 14"/>
          <p:cNvCxnSpPr/>
          <p:nvPr/>
        </p:nvCxnSpPr>
        <p:spPr bwMode="auto">
          <a:xfrm>
            <a:off x="8532440" y="5085184"/>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Rechte verbindingslijn 24"/>
          <p:cNvCxnSpPr/>
          <p:nvPr/>
        </p:nvCxnSpPr>
        <p:spPr bwMode="auto">
          <a:xfrm flipV="1">
            <a:off x="8964488" y="4437112"/>
            <a:ext cx="0" cy="6480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Rechte verbindingslijn met pijl 27"/>
          <p:cNvCxnSpPr>
            <a:endCxn id="26" idx="3"/>
          </p:cNvCxnSpPr>
          <p:nvPr/>
        </p:nvCxnSpPr>
        <p:spPr bwMode="auto">
          <a:xfrm flipH="1" flipV="1">
            <a:off x="8820472" y="4437112"/>
            <a:ext cx="144018"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Overijssel Omgevingsvisie.png"/>
          <p:cNvPicPr>
            <a:picLocks noGrp="1" noChangeAspect="1"/>
          </p:cNvPicPr>
          <p:nvPr>
            <p:ph idx="1"/>
          </p:nvPr>
        </p:nvPicPr>
        <p:blipFill>
          <a:blip r:embed="rId2" cstate="print"/>
          <a:stretch>
            <a:fillRect/>
          </a:stretch>
        </p:blipFill>
        <p:spPr>
          <a:xfrm>
            <a:off x="179512" y="1029329"/>
            <a:ext cx="3600400" cy="5279991"/>
          </a:xfrm>
        </p:spPr>
      </p:pic>
      <p:sp>
        <p:nvSpPr>
          <p:cNvPr id="4" name="Tijdelijke aanduiding voor dianummer 3"/>
          <p:cNvSpPr>
            <a:spLocks noGrp="1"/>
          </p:cNvSpPr>
          <p:nvPr>
            <p:ph type="sldNum" sz="quarter" idx="10"/>
          </p:nvPr>
        </p:nvSpPr>
        <p:spPr/>
        <p:txBody>
          <a:bodyPr/>
          <a:lstStyle/>
          <a:p>
            <a:pPr>
              <a:defRPr/>
            </a:pPr>
            <a:fld id="{EDDDA4D2-8F52-4CBD-8796-85A40E308D30}" type="slidenum">
              <a:rPr lang="nl-NL" smtClean="0"/>
              <a:pPr>
                <a:defRPr/>
              </a:pPr>
              <a:t>16</a:t>
            </a:fld>
            <a:endParaRPr lang="nl-NL"/>
          </a:p>
        </p:txBody>
      </p:sp>
      <p:sp>
        <p:nvSpPr>
          <p:cNvPr id="6" name="Rechthoek 5"/>
          <p:cNvSpPr/>
          <p:nvPr/>
        </p:nvSpPr>
        <p:spPr bwMode="auto">
          <a:xfrm>
            <a:off x="179512" y="1124744"/>
            <a:ext cx="3600400" cy="5112568"/>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charset="0"/>
            </a:endParaRPr>
          </a:p>
        </p:txBody>
      </p:sp>
      <p:sp>
        <p:nvSpPr>
          <p:cNvPr id="7" name="Tekstvak 6"/>
          <p:cNvSpPr txBox="1"/>
          <p:nvPr/>
        </p:nvSpPr>
        <p:spPr>
          <a:xfrm>
            <a:off x="3851920" y="1124744"/>
            <a:ext cx="5299336" cy="830997"/>
          </a:xfrm>
          <a:prstGeom prst="rect">
            <a:avLst/>
          </a:prstGeom>
          <a:noFill/>
        </p:spPr>
        <p:txBody>
          <a:bodyPr wrap="square" rtlCol="0">
            <a:spAutoFit/>
          </a:bodyPr>
          <a:lstStyle/>
          <a:p>
            <a:r>
              <a:rPr lang="nl-NL" sz="1600" b="1" dirty="0"/>
              <a:t>Deel 1 Visie: Jij kleurt Overijssel!</a:t>
            </a:r>
            <a:endParaRPr lang="nl-NL" sz="1600" dirty="0"/>
          </a:p>
          <a:p>
            <a:r>
              <a:rPr lang="nl-NL" sz="1600" b="1" dirty="0"/>
              <a:t>Deel 2 Beleid: ‘Overijssel in 2030, daar werken we nu aan’</a:t>
            </a:r>
            <a:endParaRPr lang="nl-NL" sz="1600" dirty="0"/>
          </a:p>
          <a:p>
            <a:r>
              <a:rPr lang="nl-NL" sz="1600" b="1" dirty="0"/>
              <a:t>Deel 3 Uitwerking: Aan de slag!</a:t>
            </a:r>
            <a:endParaRPr lang="nl-NL" dirty="0"/>
          </a:p>
        </p:txBody>
      </p:sp>
      <p:pic>
        <p:nvPicPr>
          <p:cNvPr id="8" name="Afbeelding 7" descr="https://overijssel.tercera-ro.nl/SiteData/9923/Publiek/SV00020/i_NL.IMRO.9923.OmgevingsvisieOv01-on01_8541img1P01.png"/>
          <p:cNvPicPr/>
          <p:nvPr/>
        </p:nvPicPr>
        <p:blipFill>
          <a:blip r:embed="rId3" cstate="print"/>
          <a:srcRect/>
          <a:stretch>
            <a:fillRect/>
          </a:stretch>
        </p:blipFill>
        <p:spPr bwMode="auto">
          <a:xfrm>
            <a:off x="3923928" y="1988840"/>
            <a:ext cx="2235696" cy="1980890"/>
          </a:xfrm>
          <a:prstGeom prst="rect">
            <a:avLst/>
          </a:prstGeom>
          <a:noFill/>
          <a:ln w="9525">
            <a:noFill/>
            <a:miter lim="800000"/>
            <a:headEnd/>
            <a:tailEnd/>
          </a:ln>
        </p:spPr>
      </p:pic>
      <p:pic>
        <p:nvPicPr>
          <p:cNvPr id="9" name="Afbeelding 8"/>
          <p:cNvPicPr/>
          <p:nvPr/>
        </p:nvPicPr>
        <p:blipFill>
          <a:blip r:embed="rId4" cstate="print"/>
          <a:srcRect/>
          <a:stretch>
            <a:fillRect/>
          </a:stretch>
        </p:blipFill>
        <p:spPr bwMode="auto">
          <a:xfrm>
            <a:off x="3982230" y="4149080"/>
            <a:ext cx="2317962" cy="2108579"/>
          </a:xfrm>
          <a:prstGeom prst="rect">
            <a:avLst/>
          </a:prstGeom>
          <a:noFill/>
          <a:ln w="9525">
            <a:noFill/>
            <a:miter lim="800000"/>
            <a:headEnd/>
            <a:tailEnd/>
          </a:ln>
        </p:spPr>
      </p:pic>
      <p:pic>
        <p:nvPicPr>
          <p:cNvPr id="10" name="Afbeelding 9"/>
          <p:cNvPicPr/>
          <p:nvPr/>
        </p:nvPicPr>
        <p:blipFill>
          <a:blip r:embed="rId5" cstate="print"/>
          <a:srcRect/>
          <a:stretch>
            <a:fillRect/>
          </a:stretch>
        </p:blipFill>
        <p:spPr bwMode="auto">
          <a:xfrm>
            <a:off x="6516216" y="1988840"/>
            <a:ext cx="2362971" cy="2149522"/>
          </a:xfrm>
          <a:prstGeom prst="rect">
            <a:avLst/>
          </a:prstGeom>
          <a:noFill/>
          <a:ln w="9525">
            <a:noFill/>
            <a:miter lim="800000"/>
            <a:headEnd/>
            <a:tailEnd/>
          </a:ln>
        </p:spPr>
      </p:pic>
      <p:sp>
        <p:nvSpPr>
          <p:cNvPr id="11" name="Tekstvak 10"/>
          <p:cNvSpPr txBox="1"/>
          <p:nvPr/>
        </p:nvSpPr>
        <p:spPr>
          <a:xfrm>
            <a:off x="6588224" y="4149081"/>
            <a:ext cx="2555776" cy="2308324"/>
          </a:xfrm>
          <a:prstGeom prst="rect">
            <a:avLst/>
          </a:prstGeom>
          <a:noFill/>
        </p:spPr>
        <p:txBody>
          <a:bodyPr wrap="square" rtlCol="0">
            <a:spAutoFit/>
          </a:bodyPr>
          <a:lstStyle/>
          <a:p>
            <a:r>
              <a:rPr lang="nl-NL" sz="1000" b="1" dirty="0" err="1"/>
              <a:t>Basisprioriteitsstelling</a:t>
            </a:r>
            <a:r>
              <a:rPr lang="nl-NL" sz="1000" b="1" dirty="0"/>
              <a:t>:</a:t>
            </a:r>
            <a:endParaRPr lang="nl-NL" sz="1000" dirty="0"/>
          </a:p>
          <a:p>
            <a:pPr lvl="0"/>
            <a:r>
              <a:rPr lang="nl-NL" sz="1000" dirty="0"/>
              <a:t>- Drinkwaterwinning;</a:t>
            </a:r>
          </a:p>
          <a:p>
            <a:pPr lvl="0"/>
            <a:r>
              <a:rPr lang="nl-NL" sz="1000" dirty="0"/>
              <a:t>- Hernieuwbare energie;</a:t>
            </a:r>
          </a:p>
          <a:p>
            <a:pPr lvl="0"/>
            <a:r>
              <a:rPr lang="nl-NL" sz="1000" dirty="0"/>
              <a:t>- Tijdelijk gebruik;</a:t>
            </a:r>
          </a:p>
          <a:p>
            <a:pPr lvl="0"/>
            <a:r>
              <a:rPr lang="nl-NL" sz="1000" dirty="0"/>
              <a:t>- Permanent gebruik;</a:t>
            </a:r>
          </a:p>
          <a:p>
            <a:pPr lvl="0"/>
            <a:r>
              <a:rPr lang="nl-NL" sz="1000" dirty="0"/>
              <a:t>- Aangeven van activiteiten die niet </a:t>
            </a:r>
          </a:p>
          <a:p>
            <a:r>
              <a:rPr lang="nl-NL" sz="1000" dirty="0"/>
              <a:t>   worden toegestaan </a:t>
            </a:r>
          </a:p>
          <a:p>
            <a:r>
              <a:rPr lang="nl-NL" sz="1000" dirty="0"/>
              <a:t> </a:t>
            </a:r>
          </a:p>
          <a:p>
            <a:pPr lvl="0">
              <a:buFont typeface="Wingdings" pitchFamily="2" charset="2"/>
              <a:buChar char="Ø"/>
            </a:pPr>
            <a:r>
              <a:rPr lang="nl-NL" sz="1000" b="1" dirty="0"/>
              <a:t> Maatwerk</a:t>
            </a:r>
            <a:r>
              <a:rPr lang="nl-NL" sz="1000" dirty="0"/>
              <a:t> </a:t>
            </a:r>
            <a:r>
              <a:rPr lang="nl-NL" sz="1000" dirty="0" err="1"/>
              <a:t>obv</a:t>
            </a:r>
            <a:r>
              <a:rPr lang="nl-NL" sz="1000" dirty="0"/>
              <a:t> lokale/gebiedsspecifieke </a:t>
            </a:r>
          </a:p>
          <a:p>
            <a:r>
              <a:rPr lang="nl-NL" sz="1000" dirty="0"/>
              <a:t>    omstandigheden</a:t>
            </a:r>
          </a:p>
          <a:p>
            <a:pPr lvl="0">
              <a:buFont typeface="Wingdings" pitchFamily="2" charset="2"/>
              <a:buChar char="Ø"/>
            </a:pPr>
            <a:r>
              <a:rPr lang="nl-NL" sz="1000" dirty="0"/>
              <a:t>Alle direct betrokkenenactief informeren </a:t>
            </a:r>
          </a:p>
          <a:p>
            <a:r>
              <a:rPr lang="nl-NL" sz="1000" dirty="0"/>
              <a:t>   en consulteren</a:t>
            </a:r>
          </a:p>
          <a:p>
            <a:endParaRPr lang="nl-N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ep 80"/>
          <p:cNvGrpSpPr/>
          <p:nvPr/>
        </p:nvGrpSpPr>
        <p:grpSpPr>
          <a:xfrm>
            <a:off x="0" y="-1"/>
            <a:ext cx="9180513" cy="6985001"/>
            <a:chOff x="0" y="-1"/>
            <a:chExt cx="9180513" cy="6985001"/>
          </a:xfrm>
        </p:grpSpPr>
        <p:sp>
          <p:nvSpPr>
            <p:cNvPr id="66" name="Rechthoek 65"/>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dirty="0">
                <a:ln>
                  <a:noFill/>
                </a:ln>
                <a:solidFill>
                  <a:schemeClr val="tx1"/>
                </a:solidFill>
                <a:effectLst/>
                <a:latin typeface="Times New Roman" charset="0"/>
              </a:endParaRPr>
            </a:p>
          </p:txBody>
        </p:sp>
        <p:sp>
          <p:nvSpPr>
            <p:cNvPr id="63" name="Rechthoek 62"/>
            <p:cNvSpPr/>
            <p:nvPr/>
          </p:nvSpPr>
          <p:spPr bwMode="auto">
            <a:xfrm>
              <a:off x="179512" y="1628800"/>
              <a:ext cx="504056" cy="2664296"/>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charset="0"/>
              </a:endParaRPr>
            </a:p>
          </p:txBody>
        </p:sp>
        <p:sp>
          <p:nvSpPr>
            <p:cNvPr id="46" name="Rechthoek 45"/>
            <p:cNvSpPr/>
            <p:nvPr/>
          </p:nvSpPr>
          <p:spPr>
            <a:xfrm>
              <a:off x="6923088" y="2439938"/>
              <a:ext cx="2054225" cy="69215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nl-NL">
                <a:latin typeface="Calibri" pitchFamily="34" charset="0"/>
              </a:endParaRPr>
            </a:p>
          </p:txBody>
        </p:sp>
        <p:sp>
          <p:nvSpPr>
            <p:cNvPr id="55" name="Rechthoek 54"/>
            <p:cNvSpPr/>
            <p:nvPr/>
          </p:nvSpPr>
          <p:spPr bwMode="auto">
            <a:xfrm>
              <a:off x="0" y="-1"/>
              <a:ext cx="9144001" cy="6858001"/>
            </a:xfrm>
            <a:prstGeom prst="rect">
              <a:avLst/>
            </a:prstGeom>
            <a:no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nl-NL" dirty="0"/>
            </a:p>
          </p:txBody>
        </p:sp>
        <p:sp>
          <p:nvSpPr>
            <p:cNvPr id="23556" name="Titel 1"/>
            <p:cNvSpPr txBox="1">
              <a:spLocks/>
            </p:cNvSpPr>
            <p:nvPr/>
          </p:nvSpPr>
          <p:spPr bwMode="auto">
            <a:xfrm>
              <a:off x="5859463" y="42863"/>
              <a:ext cx="1895475" cy="690562"/>
            </a:xfrm>
            <a:prstGeom prst="rect">
              <a:avLst/>
            </a:prstGeom>
            <a:noFill/>
            <a:ln w="9525">
              <a:noFill/>
              <a:miter lim="800000"/>
              <a:headEnd/>
              <a:tailEnd/>
            </a:ln>
          </p:spPr>
          <p:txBody>
            <a:bodyPr anchor="ctr"/>
            <a:lstStyle/>
            <a:p>
              <a:pPr algn="ctr" defTabSz="457200"/>
              <a:r>
                <a:rPr lang="nl-NL" altLang="nl-NL" sz="1600" b="1" dirty="0">
                  <a:latin typeface="Calibri" pitchFamily="34" charset="0"/>
                </a:rPr>
                <a:t>Omgevingswet</a:t>
              </a:r>
            </a:p>
          </p:txBody>
        </p:sp>
        <p:sp>
          <p:nvSpPr>
            <p:cNvPr id="23557" name="Titel 1"/>
            <p:cNvSpPr txBox="1">
              <a:spLocks/>
            </p:cNvSpPr>
            <p:nvPr/>
          </p:nvSpPr>
          <p:spPr bwMode="auto">
            <a:xfrm>
              <a:off x="1254125" y="2996952"/>
              <a:ext cx="2054225" cy="1093787"/>
            </a:xfrm>
            <a:prstGeom prst="rect">
              <a:avLst/>
            </a:prstGeom>
            <a:noFill/>
            <a:ln w="9525">
              <a:noFill/>
              <a:miter lim="800000"/>
              <a:headEnd/>
              <a:tailEnd/>
            </a:ln>
          </p:spPr>
          <p:txBody>
            <a:bodyPr anchor="ctr"/>
            <a:lstStyle/>
            <a:p>
              <a:pPr algn="ctr" defTabSz="457200"/>
              <a:r>
                <a:rPr lang="nl-NL" altLang="nl-NL" sz="1400" dirty="0">
                  <a:latin typeface="Calibri" pitchFamily="34" charset="0"/>
                </a:rPr>
                <a:t>- </a:t>
              </a:r>
              <a:r>
                <a:rPr lang="nl-NL" altLang="nl-NL" sz="1400" b="1" dirty="0">
                  <a:latin typeface="Calibri" pitchFamily="34" charset="0"/>
                </a:rPr>
                <a:t>Concessie</a:t>
              </a:r>
              <a:r>
                <a:rPr lang="nl-NL" altLang="nl-NL" sz="1400" dirty="0">
                  <a:latin typeface="Calibri" pitchFamily="34" charset="0"/>
                </a:rPr>
                <a:t> -  </a:t>
              </a:r>
            </a:p>
            <a:p>
              <a:pPr algn="ctr" defTabSz="457200"/>
              <a:r>
                <a:rPr lang="nl-NL" altLang="nl-NL" sz="1400" dirty="0">
                  <a:latin typeface="Calibri" pitchFamily="34" charset="0"/>
                </a:rPr>
                <a:t>Vergunning voor opsporing, winning of opslag</a:t>
              </a:r>
            </a:p>
          </p:txBody>
        </p:sp>
        <p:sp>
          <p:nvSpPr>
            <p:cNvPr id="23558" name="Titel 1"/>
            <p:cNvSpPr txBox="1">
              <a:spLocks/>
            </p:cNvSpPr>
            <p:nvPr/>
          </p:nvSpPr>
          <p:spPr bwMode="auto">
            <a:xfrm rot="-5400000">
              <a:off x="-850106" y="2636044"/>
              <a:ext cx="2554288" cy="539750"/>
            </a:xfrm>
            <a:prstGeom prst="rect">
              <a:avLst/>
            </a:prstGeom>
            <a:noFill/>
            <a:ln w="9525">
              <a:noFill/>
              <a:miter lim="800000"/>
              <a:headEnd/>
              <a:tailEnd/>
            </a:ln>
          </p:spPr>
          <p:txBody>
            <a:bodyPr anchor="ctr"/>
            <a:lstStyle/>
            <a:p>
              <a:pPr algn="ctr" defTabSz="457200"/>
              <a:r>
                <a:rPr lang="nl-NL" altLang="nl-NL" sz="1400" dirty="0">
                  <a:latin typeface="Calibri" pitchFamily="34" charset="0"/>
                </a:rPr>
                <a:t>Regionaal, gebiedsniveau</a:t>
              </a:r>
            </a:p>
          </p:txBody>
        </p:sp>
        <p:sp>
          <p:nvSpPr>
            <p:cNvPr id="23560" name="Titel 1"/>
            <p:cNvSpPr txBox="1">
              <a:spLocks/>
            </p:cNvSpPr>
            <p:nvPr/>
          </p:nvSpPr>
          <p:spPr bwMode="auto">
            <a:xfrm>
              <a:off x="1250950" y="5011738"/>
              <a:ext cx="2240930" cy="1095375"/>
            </a:xfrm>
            <a:prstGeom prst="rect">
              <a:avLst/>
            </a:prstGeom>
            <a:noFill/>
            <a:ln w="9525">
              <a:noFill/>
              <a:miter lim="800000"/>
              <a:headEnd/>
              <a:tailEnd/>
            </a:ln>
          </p:spPr>
          <p:txBody>
            <a:bodyPr anchor="ctr"/>
            <a:lstStyle/>
            <a:p>
              <a:pPr algn="ctr" defTabSz="457200"/>
              <a:r>
                <a:rPr lang="nl-NL" altLang="nl-NL" sz="1400" b="1" dirty="0" err="1">
                  <a:latin typeface="Calibri" pitchFamily="34" charset="0"/>
                </a:rPr>
                <a:t>Winningsplan</a:t>
              </a:r>
              <a:r>
                <a:rPr lang="nl-NL" altLang="nl-NL" sz="1400" dirty="0">
                  <a:latin typeface="Calibri" pitchFamily="34" charset="0"/>
                </a:rPr>
                <a:t>, opslagplan </a:t>
              </a:r>
            </a:p>
          </p:txBody>
        </p:sp>
        <p:sp>
          <p:nvSpPr>
            <p:cNvPr id="23561" name="Titel 1"/>
            <p:cNvSpPr txBox="1">
              <a:spLocks/>
            </p:cNvSpPr>
            <p:nvPr/>
          </p:nvSpPr>
          <p:spPr bwMode="auto">
            <a:xfrm>
              <a:off x="5418138" y="5060950"/>
              <a:ext cx="2427287" cy="1093788"/>
            </a:xfrm>
            <a:prstGeom prst="rect">
              <a:avLst/>
            </a:prstGeom>
            <a:noFill/>
            <a:ln w="9525">
              <a:noFill/>
              <a:miter lim="800000"/>
              <a:headEnd/>
              <a:tailEnd/>
            </a:ln>
          </p:spPr>
          <p:txBody>
            <a:bodyPr anchor="ctr"/>
            <a:lstStyle/>
            <a:p>
              <a:pPr algn="ctr" defTabSz="457200"/>
              <a:r>
                <a:rPr lang="nl-NL" altLang="nl-NL" sz="1400" b="1" dirty="0">
                  <a:latin typeface="Calibri" pitchFamily="34" charset="0"/>
                </a:rPr>
                <a:t>Omgevingsvergunning</a:t>
              </a:r>
            </a:p>
            <a:p>
              <a:pPr algn="ctr" defTabSz="457200"/>
              <a:r>
                <a:rPr lang="nl-NL" altLang="nl-NL" sz="1400" dirty="0">
                  <a:latin typeface="Calibri" pitchFamily="34" charset="0"/>
                </a:rPr>
                <a:t>opsporing, winning, opslag</a:t>
              </a:r>
            </a:p>
          </p:txBody>
        </p:sp>
        <p:cxnSp>
          <p:nvCxnSpPr>
            <p:cNvPr id="12" name="Rechte verbindingslijn 11"/>
            <p:cNvCxnSpPr/>
            <p:nvPr/>
          </p:nvCxnSpPr>
          <p:spPr>
            <a:xfrm flipH="1">
              <a:off x="4484688" y="1755775"/>
              <a:ext cx="6350" cy="1473200"/>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14" name="Rechthoek 13"/>
            <p:cNvSpPr/>
            <p:nvPr/>
          </p:nvSpPr>
          <p:spPr>
            <a:xfrm>
              <a:off x="696913" y="141288"/>
              <a:ext cx="2303462" cy="73977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nl-NL">
                <a:latin typeface="Calibri" pitchFamily="34" charset="0"/>
              </a:endParaRPr>
            </a:p>
          </p:txBody>
        </p:sp>
        <p:sp>
          <p:nvSpPr>
            <p:cNvPr id="15" name="Rechthoek 14"/>
            <p:cNvSpPr/>
            <p:nvPr/>
          </p:nvSpPr>
          <p:spPr>
            <a:xfrm>
              <a:off x="5743575" y="141288"/>
              <a:ext cx="2054225" cy="690562"/>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nl-NL">
                <a:latin typeface="Calibri" pitchFamily="34" charset="0"/>
              </a:endParaRPr>
            </a:p>
          </p:txBody>
        </p:sp>
        <p:sp>
          <p:nvSpPr>
            <p:cNvPr id="19" name="Rechthoek 18"/>
            <p:cNvSpPr/>
            <p:nvPr/>
          </p:nvSpPr>
          <p:spPr>
            <a:xfrm>
              <a:off x="157163" y="4868863"/>
              <a:ext cx="539750" cy="1643062"/>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nl-NL">
                <a:latin typeface="Calibri" pitchFamily="34" charset="0"/>
              </a:endParaRPr>
            </a:p>
          </p:txBody>
        </p:sp>
        <p:sp>
          <p:nvSpPr>
            <p:cNvPr id="20" name="Afgeronde rechthoek 19"/>
            <p:cNvSpPr/>
            <p:nvPr/>
          </p:nvSpPr>
          <p:spPr>
            <a:xfrm>
              <a:off x="1254125" y="2996952"/>
              <a:ext cx="2054225" cy="1093787"/>
            </a:xfrm>
            <a:prstGeom prst="roundRect">
              <a:avLst>
                <a:gd name="adj" fmla="val 42461"/>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nl-NL">
                <a:latin typeface="Calibri" pitchFamily="34" charset="0"/>
              </a:endParaRPr>
            </a:p>
          </p:txBody>
        </p:sp>
        <p:sp>
          <p:nvSpPr>
            <p:cNvPr id="22" name="Afgeronde rechthoek 21"/>
            <p:cNvSpPr/>
            <p:nvPr/>
          </p:nvSpPr>
          <p:spPr>
            <a:xfrm>
              <a:off x="1254125" y="5265738"/>
              <a:ext cx="2054225" cy="1095375"/>
            </a:xfrm>
            <a:prstGeom prst="roundRect">
              <a:avLst>
                <a:gd name="adj" fmla="val 42461"/>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nl-NL">
                <a:latin typeface="Calibri" pitchFamily="34" charset="0"/>
              </a:endParaRPr>
            </a:p>
          </p:txBody>
        </p:sp>
        <p:sp>
          <p:nvSpPr>
            <p:cNvPr id="23" name="Afgeronde rechthoek 22"/>
            <p:cNvSpPr/>
            <p:nvPr/>
          </p:nvSpPr>
          <p:spPr>
            <a:xfrm>
              <a:off x="5602288" y="5286375"/>
              <a:ext cx="2054225" cy="1093788"/>
            </a:xfrm>
            <a:prstGeom prst="roundRect">
              <a:avLst>
                <a:gd name="adj" fmla="val 42461"/>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nl-NL">
                <a:latin typeface="Calibri" pitchFamily="34" charset="0"/>
              </a:endParaRPr>
            </a:p>
          </p:txBody>
        </p:sp>
        <p:sp>
          <p:nvSpPr>
            <p:cNvPr id="13" name="Titel 1"/>
            <p:cNvSpPr txBox="1">
              <a:spLocks/>
            </p:cNvSpPr>
            <p:nvPr/>
          </p:nvSpPr>
          <p:spPr>
            <a:xfrm>
              <a:off x="900113" y="1700213"/>
              <a:ext cx="2224087" cy="792162"/>
            </a:xfrm>
            <a:prstGeom prst="rect">
              <a:avLst/>
            </a:prstGeom>
          </p:spPr>
          <p:txBody>
            <a:bodyPr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buFont typeface="Arial"/>
                <a:buChar char="•"/>
                <a:defRPr/>
              </a:pPr>
              <a:r>
                <a:rPr lang="nl-NL" sz="1400" dirty="0">
                  <a:latin typeface="Calibri" pitchFamily="34" charset="0"/>
                </a:rPr>
                <a:t>Mijnbouwbesluit</a:t>
              </a:r>
            </a:p>
            <a:p>
              <a:pPr marL="285750" indent="-285750" algn="l">
                <a:buFontTx/>
                <a:buChar char="-"/>
                <a:defRPr/>
              </a:pPr>
              <a:r>
                <a:rPr lang="nl-NL" sz="1000" b="1" dirty="0">
                  <a:solidFill>
                    <a:srgbClr val="FF0000"/>
                  </a:solidFill>
                  <a:latin typeface="Calibri" pitchFamily="34" charset="0"/>
                </a:rPr>
                <a:t>uitsluitingen</a:t>
              </a:r>
            </a:p>
            <a:p>
              <a:pPr marL="285750" indent="-285750" algn="l">
                <a:buFontTx/>
                <a:buChar char="-"/>
                <a:defRPr/>
              </a:pPr>
              <a:r>
                <a:rPr lang="nl-NL" sz="1000" b="1" dirty="0">
                  <a:solidFill>
                    <a:srgbClr val="00B050"/>
                  </a:solidFill>
                  <a:latin typeface="Calibri" pitchFamily="34" charset="0"/>
                </a:rPr>
                <a:t>aandachtspunten</a:t>
              </a:r>
              <a:br>
                <a:rPr lang="nl-NL" sz="1400" dirty="0">
                  <a:latin typeface="Calibri" pitchFamily="34" charset="0"/>
                </a:rPr>
              </a:br>
              <a:endParaRPr lang="nl-NL" sz="1400" dirty="0">
                <a:latin typeface="Calibri" pitchFamily="34" charset="0"/>
              </a:endParaRPr>
            </a:p>
          </p:txBody>
        </p:sp>
        <p:sp>
          <p:nvSpPr>
            <p:cNvPr id="16" name="Rechthoek 15"/>
            <p:cNvSpPr/>
            <p:nvPr/>
          </p:nvSpPr>
          <p:spPr>
            <a:xfrm>
              <a:off x="827088" y="1700213"/>
              <a:ext cx="2343150" cy="73342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nl-NL">
                <a:latin typeface="Calibri" pitchFamily="34" charset="0"/>
              </a:endParaRPr>
            </a:p>
          </p:txBody>
        </p:sp>
        <p:cxnSp>
          <p:nvCxnSpPr>
            <p:cNvPr id="36" name="Rechte verbindingslijn met pijl 35"/>
            <p:cNvCxnSpPr/>
            <p:nvPr/>
          </p:nvCxnSpPr>
          <p:spPr>
            <a:xfrm>
              <a:off x="2123728" y="4077072"/>
              <a:ext cx="0" cy="12241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7" name="Rechte verbindingslijn 56"/>
            <p:cNvCxnSpPr/>
            <p:nvPr/>
          </p:nvCxnSpPr>
          <p:spPr>
            <a:xfrm flipH="1">
              <a:off x="4484688" y="3336925"/>
              <a:ext cx="14287" cy="3090863"/>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23577" name="Tekstvak 61"/>
            <p:cNvSpPr txBox="1">
              <a:spLocks noChangeArrowheads="1"/>
            </p:cNvSpPr>
            <p:nvPr/>
          </p:nvSpPr>
          <p:spPr bwMode="auto">
            <a:xfrm>
              <a:off x="1522413" y="5616575"/>
              <a:ext cx="1822450" cy="708025"/>
            </a:xfrm>
            <a:prstGeom prst="rect">
              <a:avLst/>
            </a:prstGeom>
            <a:noFill/>
            <a:ln w="9525">
              <a:noFill/>
              <a:miter lim="800000"/>
              <a:headEnd/>
              <a:tailEnd/>
            </a:ln>
          </p:spPr>
          <p:txBody>
            <a:bodyPr wrap="none">
              <a:spAutoFit/>
            </a:bodyPr>
            <a:lstStyle/>
            <a:p>
              <a:pPr eaLnBrk="0" hangingPunct="0"/>
              <a:r>
                <a:rPr lang="nl-NL" altLang="nl-NL" sz="1000">
                  <a:latin typeface="Calibri" pitchFamily="34" charset="0"/>
                </a:rPr>
                <a:t>wijze en duur van winnen, </a:t>
              </a:r>
            </a:p>
            <a:p>
              <a:pPr eaLnBrk="0" hangingPunct="0"/>
              <a:r>
                <a:rPr lang="nl-NL" altLang="nl-NL" sz="1000">
                  <a:latin typeface="Calibri" pitchFamily="34" charset="0"/>
                </a:rPr>
                <a:t>gebruik van stoffen, </a:t>
              </a:r>
            </a:p>
            <a:p>
              <a:pPr eaLnBrk="0" hangingPunct="0"/>
              <a:r>
                <a:rPr lang="nl-NL" altLang="nl-NL" sz="1000">
                  <a:latin typeface="Calibri" pitchFamily="34" charset="0"/>
                </a:rPr>
                <a:t>Verwachtingen t.a.v. bevingen  </a:t>
              </a:r>
            </a:p>
            <a:p>
              <a:pPr eaLnBrk="0" hangingPunct="0"/>
              <a:r>
                <a:rPr lang="nl-NL" altLang="nl-NL" sz="1000">
                  <a:latin typeface="Calibri" pitchFamily="34" charset="0"/>
                </a:rPr>
                <a:t>en bodemdaling)</a:t>
              </a:r>
            </a:p>
          </p:txBody>
        </p:sp>
        <p:sp>
          <p:nvSpPr>
            <p:cNvPr id="23579" name="Tekstvak 64"/>
            <p:cNvSpPr txBox="1">
              <a:spLocks noChangeArrowheads="1"/>
            </p:cNvSpPr>
            <p:nvPr/>
          </p:nvSpPr>
          <p:spPr bwMode="auto">
            <a:xfrm>
              <a:off x="5900738" y="5818188"/>
              <a:ext cx="1258887" cy="401637"/>
            </a:xfrm>
            <a:prstGeom prst="rect">
              <a:avLst/>
            </a:prstGeom>
            <a:noFill/>
            <a:ln w="9525">
              <a:noFill/>
              <a:miter lim="800000"/>
              <a:headEnd/>
              <a:tailEnd/>
            </a:ln>
          </p:spPr>
          <p:txBody>
            <a:bodyPr wrap="none">
              <a:spAutoFit/>
            </a:bodyPr>
            <a:lstStyle/>
            <a:p>
              <a:pPr eaLnBrk="0" hangingPunct="0"/>
              <a:r>
                <a:rPr lang="nl-NL" altLang="nl-NL" sz="1000">
                  <a:latin typeface="Calibri" pitchFamily="34" charset="0"/>
                </a:rPr>
                <a:t>bouwwerk, milieu,</a:t>
              </a:r>
            </a:p>
            <a:p>
              <a:pPr eaLnBrk="0" hangingPunct="0"/>
              <a:r>
                <a:rPr lang="nl-NL" altLang="nl-NL" sz="1000">
                  <a:latin typeface="Calibri" pitchFamily="34" charset="0"/>
                </a:rPr>
                <a:t>ruimtelijke inpassing</a:t>
              </a:r>
            </a:p>
          </p:txBody>
        </p:sp>
        <p:sp>
          <p:nvSpPr>
            <p:cNvPr id="23580" name="Tekstvak 66"/>
            <p:cNvSpPr txBox="1">
              <a:spLocks noChangeArrowheads="1"/>
            </p:cNvSpPr>
            <p:nvPr/>
          </p:nvSpPr>
          <p:spPr bwMode="auto">
            <a:xfrm>
              <a:off x="2806700" y="3708152"/>
              <a:ext cx="828675" cy="400050"/>
            </a:xfrm>
            <a:prstGeom prst="rect">
              <a:avLst/>
            </a:prstGeom>
            <a:solidFill>
              <a:srgbClr val="92D050"/>
            </a:solidFill>
            <a:ln w="9525">
              <a:noFill/>
              <a:miter lim="800000"/>
              <a:headEnd/>
              <a:tailEnd/>
            </a:ln>
          </p:spPr>
          <p:txBody>
            <a:bodyPr wrap="none">
              <a:spAutoFit/>
            </a:bodyPr>
            <a:lstStyle/>
            <a:p>
              <a:pPr eaLnBrk="0" hangingPunct="0"/>
              <a:r>
                <a:rPr lang="nl-NL" altLang="nl-NL" sz="1000" dirty="0">
                  <a:latin typeface="Calibri" pitchFamily="34" charset="0"/>
                </a:rPr>
                <a:t>Adviesrecht </a:t>
              </a:r>
            </a:p>
            <a:p>
              <a:pPr eaLnBrk="0" hangingPunct="0"/>
              <a:r>
                <a:rPr lang="nl-NL" altLang="nl-NL" sz="1000" dirty="0">
                  <a:latin typeface="Calibri" pitchFamily="34" charset="0"/>
                </a:rPr>
                <a:t>provincie</a:t>
              </a:r>
            </a:p>
          </p:txBody>
        </p:sp>
        <p:sp>
          <p:nvSpPr>
            <p:cNvPr id="68" name="Rechthoek 67"/>
            <p:cNvSpPr/>
            <p:nvPr/>
          </p:nvSpPr>
          <p:spPr>
            <a:xfrm>
              <a:off x="2816225" y="3708152"/>
              <a:ext cx="819671" cy="40005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nl-NL">
                <a:latin typeface="Calibri" pitchFamily="34" charset="0"/>
              </a:endParaRPr>
            </a:p>
          </p:txBody>
        </p:sp>
        <p:sp>
          <p:nvSpPr>
            <p:cNvPr id="70" name="Rechthoek 69"/>
            <p:cNvSpPr/>
            <p:nvPr/>
          </p:nvSpPr>
          <p:spPr>
            <a:xfrm>
              <a:off x="3048000" y="6154738"/>
              <a:ext cx="1379538" cy="56197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nl-NL">
                <a:latin typeface="Calibri" pitchFamily="34" charset="0"/>
              </a:endParaRPr>
            </a:p>
          </p:txBody>
        </p:sp>
        <p:sp>
          <p:nvSpPr>
            <p:cNvPr id="23582" name="Tekstvak 68"/>
            <p:cNvSpPr txBox="1">
              <a:spLocks noChangeArrowheads="1"/>
            </p:cNvSpPr>
            <p:nvPr/>
          </p:nvSpPr>
          <p:spPr bwMode="auto">
            <a:xfrm>
              <a:off x="3048000" y="6134100"/>
              <a:ext cx="1552575" cy="554038"/>
            </a:xfrm>
            <a:prstGeom prst="rect">
              <a:avLst/>
            </a:prstGeom>
            <a:noFill/>
            <a:ln w="9525">
              <a:noFill/>
              <a:miter lim="800000"/>
              <a:headEnd/>
              <a:tailEnd/>
            </a:ln>
          </p:spPr>
          <p:txBody>
            <a:bodyPr>
              <a:spAutoFit/>
            </a:bodyPr>
            <a:lstStyle/>
            <a:p>
              <a:pPr eaLnBrk="0" hangingPunct="0"/>
              <a:r>
                <a:rPr lang="nl-NL" altLang="nl-NL" sz="1000" dirty="0">
                  <a:latin typeface="Calibri" pitchFamily="34" charset="0"/>
                </a:rPr>
                <a:t>Adviesrecht provincie, </a:t>
              </a:r>
            </a:p>
            <a:p>
              <a:pPr eaLnBrk="0" hangingPunct="0"/>
              <a:r>
                <a:rPr lang="nl-NL" altLang="nl-NL" sz="1000" dirty="0">
                  <a:latin typeface="Calibri" pitchFamily="34" charset="0"/>
                </a:rPr>
                <a:t>gemeente, waterschap</a:t>
              </a:r>
            </a:p>
            <a:p>
              <a:pPr eaLnBrk="0" hangingPunct="0"/>
              <a:r>
                <a:rPr lang="nl-NL" altLang="nl-NL" sz="1000" dirty="0" err="1">
                  <a:latin typeface="Calibri" pitchFamily="34" charset="0"/>
                </a:rPr>
                <a:t>Zienswijzeprocedure</a:t>
              </a:r>
              <a:endParaRPr lang="nl-NL" altLang="nl-NL" sz="1000" dirty="0">
                <a:latin typeface="Calibri" pitchFamily="34" charset="0"/>
              </a:endParaRPr>
            </a:p>
          </p:txBody>
        </p:sp>
        <p:sp>
          <p:nvSpPr>
            <p:cNvPr id="74" name="Rechthoek 73"/>
            <p:cNvSpPr/>
            <p:nvPr/>
          </p:nvSpPr>
          <p:spPr>
            <a:xfrm>
              <a:off x="7473950" y="5875338"/>
              <a:ext cx="1571625" cy="95408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nl-NL">
                <a:latin typeface="Calibri" pitchFamily="34" charset="0"/>
              </a:endParaRPr>
            </a:p>
          </p:txBody>
        </p:sp>
        <p:sp>
          <p:nvSpPr>
            <p:cNvPr id="23584" name="Tekstvak 71"/>
            <p:cNvSpPr txBox="1">
              <a:spLocks noChangeArrowheads="1"/>
            </p:cNvSpPr>
            <p:nvPr/>
          </p:nvSpPr>
          <p:spPr bwMode="auto">
            <a:xfrm>
              <a:off x="7426325" y="5815013"/>
              <a:ext cx="1619250" cy="1169987"/>
            </a:xfrm>
            <a:prstGeom prst="rect">
              <a:avLst/>
            </a:prstGeom>
            <a:noFill/>
            <a:ln w="9525">
              <a:noFill/>
              <a:miter lim="800000"/>
              <a:headEnd/>
              <a:tailEnd/>
            </a:ln>
          </p:spPr>
          <p:txBody>
            <a:bodyPr>
              <a:spAutoFit/>
            </a:bodyPr>
            <a:lstStyle/>
            <a:p>
              <a:pPr eaLnBrk="0" hangingPunct="0"/>
              <a:r>
                <a:rPr lang="nl-NL" altLang="nl-NL" sz="1000" dirty="0">
                  <a:latin typeface="Calibri" pitchFamily="34" charset="0"/>
                </a:rPr>
                <a:t>Adviesrecht provincie en</a:t>
              </a:r>
            </a:p>
            <a:p>
              <a:pPr eaLnBrk="0" hangingPunct="0"/>
              <a:r>
                <a:rPr lang="nl-NL" altLang="nl-NL" sz="1000" dirty="0">
                  <a:latin typeface="Calibri" pitchFamily="34" charset="0"/>
                </a:rPr>
                <a:t>gemeente,</a:t>
              </a:r>
            </a:p>
            <a:p>
              <a:pPr eaLnBrk="0" hangingPunct="0"/>
              <a:r>
                <a:rPr lang="nl-NL" altLang="nl-NL" sz="1000" dirty="0">
                  <a:latin typeface="Calibri" pitchFamily="34" charset="0"/>
                </a:rPr>
                <a:t>Watertoets waterschap</a:t>
              </a:r>
            </a:p>
            <a:p>
              <a:pPr eaLnBrk="0" hangingPunct="0"/>
              <a:r>
                <a:rPr lang="nl-NL" altLang="nl-NL" sz="1000" dirty="0">
                  <a:latin typeface="Calibri" pitchFamily="34" charset="0"/>
                </a:rPr>
                <a:t>Gemeentelijke verklaring </a:t>
              </a:r>
            </a:p>
            <a:p>
              <a:pPr eaLnBrk="0" hangingPunct="0"/>
              <a:r>
                <a:rPr lang="nl-NL" altLang="nl-NL" sz="1000" dirty="0">
                  <a:latin typeface="Calibri" pitchFamily="34" charset="0"/>
                </a:rPr>
                <a:t>van geen bedenkingen</a:t>
              </a:r>
            </a:p>
            <a:p>
              <a:pPr eaLnBrk="0" hangingPunct="0"/>
              <a:r>
                <a:rPr lang="nl-NL" altLang="nl-NL" sz="1000" dirty="0" err="1">
                  <a:latin typeface="Calibri" pitchFamily="34" charset="0"/>
                </a:rPr>
                <a:t>Zienswijzeprocedure</a:t>
              </a:r>
              <a:endParaRPr lang="nl-NL" altLang="nl-NL" sz="1000" dirty="0">
                <a:latin typeface="Calibri" pitchFamily="34" charset="0"/>
              </a:endParaRPr>
            </a:p>
            <a:p>
              <a:pPr eaLnBrk="0" hangingPunct="0"/>
              <a:endParaRPr lang="nl-NL" altLang="nl-NL" sz="1000" dirty="0">
                <a:latin typeface="Calibri" pitchFamily="34" charset="0"/>
              </a:endParaRPr>
            </a:p>
          </p:txBody>
        </p:sp>
        <p:cxnSp>
          <p:nvCxnSpPr>
            <p:cNvPr id="76" name="Rechte verbindingslijn met pijl 75"/>
            <p:cNvCxnSpPr/>
            <p:nvPr/>
          </p:nvCxnSpPr>
          <p:spPr>
            <a:xfrm flipH="1">
              <a:off x="6588224" y="5013176"/>
              <a:ext cx="360362" cy="287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87" name="Tekstvak 76"/>
            <p:cNvSpPr txBox="1">
              <a:spLocks noChangeArrowheads="1"/>
            </p:cNvSpPr>
            <p:nvPr/>
          </p:nvSpPr>
          <p:spPr bwMode="auto">
            <a:xfrm>
              <a:off x="961976" y="116632"/>
              <a:ext cx="2601912" cy="801687"/>
            </a:xfrm>
            <a:prstGeom prst="rect">
              <a:avLst/>
            </a:prstGeom>
            <a:noFill/>
            <a:ln w="9525">
              <a:noFill/>
              <a:miter lim="800000"/>
              <a:headEnd/>
              <a:tailEnd/>
            </a:ln>
          </p:spPr>
          <p:txBody>
            <a:bodyPr>
              <a:spAutoFit/>
            </a:bodyPr>
            <a:lstStyle/>
            <a:p>
              <a:pPr marL="171450" indent="-171450" eaLnBrk="0" hangingPunct="0"/>
              <a:r>
                <a:rPr lang="en-US" altLang="nl-NL" sz="1600" b="1" dirty="0" err="1">
                  <a:latin typeface="Calibri" pitchFamily="34" charset="0"/>
                </a:rPr>
                <a:t>Mijnbouwwe</a:t>
              </a:r>
              <a:r>
                <a:rPr lang="en-US" altLang="nl-NL" sz="1600" dirty="0" err="1">
                  <a:latin typeface="Calibri" pitchFamily="34" charset="0"/>
                </a:rPr>
                <a:t>t</a:t>
              </a:r>
              <a:r>
                <a:rPr lang="en-US" altLang="nl-NL" sz="1400" dirty="0">
                  <a:latin typeface="Calibri" pitchFamily="34" charset="0"/>
                </a:rPr>
                <a:t>, </a:t>
              </a:r>
              <a:r>
                <a:rPr lang="en-US" altLang="nl-NL" sz="1000" dirty="0" err="1">
                  <a:latin typeface="Calibri" pitchFamily="34" charset="0"/>
                </a:rPr>
                <a:t>o.a</a:t>
              </a:r>
              <a:r>
                <a:rPr lang="en-US" altLang="nl-NL" sz="1000" dirty="0">
                  <a:latin typeface="Calibri" pitchFamily="34" charset="0"/>
                </a:rPr>
                <a:t>. </a:t>
              </a:r>
              <a:endParaRPr lang="nl-NL" altLang="nl-NL" sz="1000" dirty="0">
                <a:latin typeface="Calibri" pitchFamily="34" charset="0"/>
              </a:endParaRPr>
            </a:p>
            <a:p>
              <a:pPr marL="171450" indent="-171450" eaLnBrk="0" hangingPunct="0">
                <a:buFont typeface="Arial" charset="0"/>
                <a:buChar char="•"/>
              </a:pPr>
              <a:r>
                <a:rPr lang="nl-NL" altLang="nl-NL" sz="1000" dirty="0">
                  <a:latin typeface="Calibri" pitchFamily="34" charset="0"/>
                </a:rPr>
                <a:t>Planmatig beheer</a:t>
              </a:r>
            </a:p>
            <a:p>
              <a:pPr marL="171450" indent="-171450" eaLnBrk="0" hangingPunct="0">
                <a:buFont typeface="Arial" charset="0"/>
                <a:buChar char="•"/>
              </a:pPr>
              <a:r>
                <a:rPr lang="nl-NL" altLang="nl-NL" sz="1000" dirty="0">
                  <a:latin typeface="Calibri" pitchFamily="34" charset="0"/>
                </a:rPr>
                <a:t>Veiligheid</a:t>
              </a:r>
            </a:p>
            <a:p>
              <a:pPr marL="171450" indent="-171450" eaLnBrk="0" hangingPunct="0">
                <a:buFont typeface="Arial" charset="0"/>
                <a:buChar char="•"/>
              </a:pPr>
              <a:r>
                <a:rPr lang="nl-NL" altLang="nl-NL" sz="1000" dirty="0">
                  <a:latin typeface="Calibri" pitchFamily="34" charset="0"/>
                </a:rPr>
                <a:t>Schade </a:t>
              </a:r>
              <a:r>
                <a:rPr lang="nl-NL" altLang="nl-NL" sz="1000" dirty="0" err="1">
                  <a:latin typeface="Calibri" pitchFamily="34" charset="0"/>
                </a:rPr>
                <a:t>infra</a:t>
              </a:r>
              <a:r>
                <a:rPr lang="nl-NL" altLang="nl-NL" sz="1000" dirty="0">
                  <a:latin typeface="Calibri" pitchFamily="34" charset="0"/>
                </a:rPr>
                <a:t> &amp; gebouwen</a:t>
              </a:r>
            </a:p>
          </p:txBody>
        </p:sp>
        <p:cxnSp>
          <p:nvCxnSpPr>
            <p:cNvPr id="90" name="Rechte verbindingslijn 89"/>
            <p:cNvCxnSpPr/>
            <p:nvPr/>
          </p:nvCxnSpPr>
          <p:spPr>
            <a:xfrm>
              <a:off x="395288" y="4365104"/>
              <a:ext cx="850900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61" name="Rechthoek 60"/>
            <p:cNvSpPr/>
            <p:nvPr/>
          </p:nvSpPr>
          <p:spPr>
            <a:xfrm>
              <a:off x="5651500" y="1484313"/>
              <a:ext cx="2328863" cy="7588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nl-NL">
                <a:latin typeface="Calibri" pitchFamily="34" charset="0"/>
              </a:endParaRPr>
            </a:p>
          </p:txBody>
        </p:sp>
        <p:sp>
          <p:nvSpPr>
            <p:cNvPr id="23591" name="Tekstvak 62"/>
            <p:cNvSpPr txBox="1">
              <a:spLocks noChangeArrowheads="1"/>
            </p:cNvSpPr>
            <p:nvPr/>
          </p:nvSpPr>
          <p:spPr bwMode="auto">
            <a:xfrm>
              <a:off x="5724525" y="1476375"/>
              <a:ext cx="2346325" cy="661720"/>
            </a:xfrm>
            <a:prstGeom prst="rect">
              <a:avLst/>
            </a:prstGeom>
            <a:noFill/>
            <a:ln w="9525">
              <a:noFill/>
              <a:miter lim="800000"/>
              <a:headEnd/>
              <a:tailEnd/>
            </a:ln>
          </p:spPr>
          <p:txBody>
            <a:bodyPr>
              <a:spAutoFit/>
            </a:bodyPr>
            <a:lstStyle/>
            <a:p>
              <a:pPr eaLnBrk="0" hangingPunct="0">
                <a:buFont typeface="Arial" charset="0"/>
                <a:buChar char="•"/>
              </a:pPr>
              <a:r>
                <a:rPr lang="en-US" altLang="nl-NL" sz="1400" dirty="0">
                  <a:latin typeface="Calibri" pitchFamily="34" charset="0"/>
                </a:rPr>
                <a:t>   </a:t>
              </a:r>
              <a:r>
                <a:rPr lang="en-US" altLang="nl-NL" sz="1400" dirty="0" err="1">
                  <a:latin typeface="Calibri" pitchFamily="34" charset="0"/>
                </a:rPr>
                <a:t>Besluit</a:t>
              </a:r>
              <a:r>
                <a:rPr lang="en-US" altLang="nl-NL" sz="1400" dirty="0">
                  <a:latin typeface="Calibri" pitchFamily="34" charset="0"/>
                </a:rPr>
                <a:t> </a:t>
              </a:r>
              <a:r>
                <a:rPr lang="en-US" altLang="nl-NL" sz="1400" dirty="0" err="1">
                  <a:latin typeface="Calibri" pitchFamily="34" charset="0"/>
                </a:rPr>
                <a:t>algemene</a:t>
              </a:r>
              <a:r>
                <a:rPr lang="en-US" altLang="nl-NL" sz="1400" dirty="0">
                  <a:latin typeface="Calibri" pitchFamily="34" charset="0"/>
                </a:rPr>
                <a:t> </a:t>
              </a:r>
              <a:r>
                <a:rPr lang="en-US" altLang="nl-NL" sz="1400" dirty="0" err="1">
                  <a:latin typeface="Calibri" pitchFamily="34" charset="0"/>
                </a:rPr>
                <a:t>regels</a:t>
              </a:r>
              <a:br>
                <a:rPr lang="en-US" altLang="nl-NL" sz="1400" dirty="0">
                  <a:latin typeface="Calibri" pitchFamily="34" charset="0"/>
                </a:rPr>
              </a:br>
              <a:r>
                <a:rPr lang="en-US" altLang="nl-NL" sz="1400" dirty="0">
                  <a:latin typeface="Calibri" pitchFamily="34" charset="0"/>
                </a:rPr>
                <a:t>     </a:t>
              </a:r>
              <a:r>
                <a:rPr lang="en-US" altLang="nl-NL" sz="1400" dirty="0" err="1">
                  <a:latin typeface="Calibri" pitchFamily="34" charset="0"/>
                </a:rPr>
                <a:t>ruimtelijke</a:t>
              </a:r>
              <a:r>
                <a:rPr lang="en-US" altLang="nl-NL" sz="1400" dirty="0">
                  <a:latin typeface="Calibri" pitchFamily="34" charset="0"/>
                </a:rPr>
                <a:t> </a:t>
              </a:r>
              <a:r>
                <a:rPr lang="en-US" altLang="nl-NL" sz="1400" dirty="0" err="1">
                  <a:latin typeface="Calibri" pitchFamily="34" charset="0"/>
                </a:rPr>
                <a:t>ordening</a:t>
              </a:r>
              <a:br>
                <a:rPr lang="en-US" altLang="nl-NL" sz="1400" dirty="0">
                  <a:latin typeface="Calibri" pitchFamily="34" charset="0"/>
                </a:rPr>
              </a:br>
              <a:r>
                <a:rPr lang="en-US" altLang="nl-NL" sz="900" b="1" dirty="0">
                  <a:solidFill>
                    <a:srgbClr val="FF0000"/>
                  </a:solidFill>
                  <a:latin typeface="Calibri" pitchFamily="34" charset="0"/>
                </a:rPr>
                <a:t>- </a:t>
              </a:r>
              <a:r>
                <a:rPr lang="en-US" altLang="nl-NL" sz="900" b="1" dirty="0" err="1">
                  <a:solidFill>
                    <a:srgbClr val="FF0000"/>
                  </a:solidFill>
                  <a:latin typeface="Calibri" pitchFamily="34" charset="0"/>
                </a:rPr>
                <a:t>uitsluitingen</a:t>
              </a:r>
              <a:r>
                <a:rPr lang="en-US" altLang="nl-NL" sz="900" b="1" dirty="0">
                  <a:solidFill>
                    <a:srgbClr val="FF0000"/>
                  </a:solidFill>
                  <a:latin typeface="Calibri" pitchFamily="34" charset="0"/>
                </a:rPr>
                <a:t> </a:t>
              </a:r>
              <a:endParaRPr lang="nl-NL" altLang="nl-NL" sz="900" b="1" dirty="0">
                <a:solidFill>
                  <a:srgbClr val="FF0000"/>
                </a:solidFill>
                <a:latin typeface="Calibri" pitchFamily="34" charset="0"/>
              </a:endParaRPr>
            </a:p>
          </p:txBody>
        </p:sp>
        <p:sp>
          <p:nvSpPr>
            <p:cNvPr id="23592" name="Titel 1"/>
            <p:cNvSpPr txBox="1">
              <a:spLocks/>
            </p:cNvSpPr>
            <p:nvPr/>
          </p:nvSpPr>
          <p:spPr bwMode="auto">
            <a:xfrm>
              <a:off x="7038975" y="2420888"/>
              <a:ext cx="1895475" cy="692150"/>
            </a:xfrm>
            <a:prstGeom prst="rect">
              <a:avLst/>
            </a:prstGeom>
            <a:noFill/>
            <a:ln w="9525">
              <a:noFill/>
              <a:miter lim="800000"/>
              <a:headEnd/>
              <a:tailEnd/>
            </a:ln>
          </p:spPr>
          <p:txBody>
            <a:bodyPr anchor="ctr"/>
            <a:lstStyle/>
            <a:p>
              <a:pPr algn="ctr" defTabSz="457200"/>
              <a:r>
                <a:rPr lang="nl-NL" altLang="nl-NL" sz="1600" dirty="0">
                  <a:latin typeface="Calibri" pitchFamily="34" charset="0"/>
                </a:rPr>
                <a:t>Provinciale </a:t>
              </a:r>
            </a:p>
            <a:p>
              <a:pPr algn="ctr" defTabSz="457200"/>
              <a:r>
                <a:rPr lang="nl-NL" altLang="nl-NL" sz="1600" dirty="0">
                  <a:latin typeface="Calibri" pitchFamily="34" charset="0"/>
                </a:rPr>
                <a:t>omgevingsvisie</a:t>
              </a:r>
            </a:p>
          </p:txBody>
        </p:sp>
        <p:sp>
          <p:nvSpPr>
            <p:cNvPr id="48" name="Rechthoek 47"/>
            <p:cNvSpPr/>
            <p:nvPr/>
          </p:nvSpPr>
          <p:spPr>
            <a:xfrm>
              <a:off x="6923088" y="3470226"/>
              <a:ext cx="2054225" cy="69056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nl-NL">
                <a:latin typeface="Calibri" pitchFamily="34" charset="0"/>
              </a:endParaRPr>
            </a:p>
          </p:txBody>
        </p:sp>
        <p:sp>
          <p:nvSpPr>
            <p:cNvPr id="47" name="Titel 1"/>
            <p:cNvSpPr txBox="1">
              <a:spLocks/>
            </p:cNvSpPr>
            <p:nvPr/>
          </p:nvSpPr>
          <p:spPr>
            <a:xfrm>
              <a:off x="6948488" y="3444826"/>
              <a:ext cx="1985962" cy="692150"/>
            </a:xfrm>
            <a:prstGeom prst="rect">
              <a:avLst/>
            </a:prstGeom>
          </p:spPr>
          <p:txBody>
            <a:bodyPr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1600" dirty="0" err="1">
                  <a:latin typeface="Calibri" pitchFamily="34" charset="0"/>
                </a:rPr>
                <a:t>Provinciale</a:t>
              </a:r>
              <a:r>
                <a:rPr lang="en-US" sz="1600" dirty="0">
                  <a:latin typeface="Calibri" pitchFamily="34" charset="0"/>
                </a:rPr>
                <a:t> </a:t>
              </a:r>
            </a:p>
            <a:p>
              <a:pPr>
                <a:defRPr/>
              </a:pPr>
              <a:r>
                <a:rPr lang="en-US" sz="1600" dirty="0" err="1">
                  <a:latin typeface="Calibri" pitchFamily="34" charset="0"/>
                </a:rPr>
                <a:t>omgevingsverordening</a:t>
              </a:r>
              <a:endParaRPr lang="nl-NL" sz="1600" dirty="0">
                <a:latin typeface="Calibri" pitchFamily="34" charset="0"/>
              </a:endParaRPr>
            </a:p>
          </p:txBody>
        </p:sp>
        <p:cxnSp>
          <p:nvCxnSpPr>
            <p:cNvPr id="51" name="Rechte verbindingslijn met pijl 50"/>
            <p:cNvCxnSpPr>
              <a:stCxn id="46" idx="2"/>
            </p:cNvCxnSpPr>
            <p:nvPr/>
          </p:nvCxnSpPr>
          <p:spPr>
            <a:xfrm>
              <a:off x="7950200" y="3132088"/>
              <a:ext cx="6350" cy="3079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599" name="Rechte verbindingslijn met pijl 100"/>
            <p:cNvCxnSpPr>
              <a:cxnSpLocks noChangeShapeType="1"/>
            </p:cNvCxnSpPr>
            <p:nvPr/>
          </p:nvCxnSpPr>
          <p:spPr bwMode="auto">
            <a:xfrm>
              <a:off x="2123728" y="2430463"/>
              <a:ext cx="0" cy="566489"/>
            </a:xfrm>
            <a:prstGeom prst="straightConnector1">
              <a:avLst/>
            </a:prstGeom>
            <a:noFill/>
            <a:ln w="28575" algn="ctr">
              <a:solidFill>
                <a:schemeClr val="tx1"/>
              </a:solidFill>
              <a:round/>
              <a:headEnd/>
              <a:tailEnd type="arrow" w="med" len="med"/>
            </a:ln>
          </p:spPr>
        </p:cxnSp>
        <p:sp>
          <p:nvSpPr>
            <p:cNvPr id="78" name="Rechthoek 77"/>
            <p:cNvSpPr/>
            <p:nvPr/>
          </p:nvSpPr>
          <p:spPr>
            <a:xfrm>
              <a:off x="7500938" y="5356225"/>
              <a:ext cx="1571625" cy="3762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nl-NL">
                <a:latin typeface="Calibri" pitchFamily="34" charset="0"/>
              </a:endParaRPr>
            </a:p>
          </p:txBody>
        </p:sp>
        <p:sp>
          <p:nvSpPr>
            <p:cNvPr id="23604" name="Tekstvak 78"/>
            <p:cNvSpPr txBox="1">
              <a:spLocks noChangeArrowheads="1"/>
            </p:cNvSpPr>
            <p:nvPr/>
          </p:nvSpPr>
          <p:spPr bwMode="auto">
            <a:xfrm>
              <a:off x="7480300" y="5414963"/>
              <a:ext cx="1617663" cy="246062"/>
            </a:xfrm>
            <a:prstGeom prst="rect">
              <a:avLst/>
            </a:prstGeom>
            <a:noFill/>
            <a:ln w="9525">
              <a:noFill/>
              <a:miter lim="800000"/>
              <a:headEnd/>
              <a:tailEnd/>
            </a:ln>
          </p:spPr>
          <p:txBody>
            <a:bodyPr>
              <a:spAutoFit/>
            </a:bodyPr>
            <a:lstStyle/>
            <a:p>
              <a:pPr eaLnBrk="0" hangingPunct="0"/>
              <a:r>
                <a:rPr lang="nl-NL" altLang="nl-NL" sz="1000">
                  <a:latin typeface="Calibri" pitchFamily="34" charset="0"/>
                </a:rPr>
                <a:t>Locatiespecieke MER</a:t>
              </a:r>
            </a:p>
          </p:txBody>
        </p:sp>
        <p:sp>
          <p:nvSpPr>
            <p:cNvPr id="86" name="Rechthoek 85"/>
            <p:cNvSpPr/>
            <p:nvPr/>
          </p:nvSpPr>
          <p:spPr>
            <a:xfrm>
              <a:off x="6948488" y="4437112"/>
              <a:ext cx="2054225" cy="792087"/>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nl-NL">
                <a:latin typeface="Calibri" pitchFamily="34" charset="0"/>
              </a:endParaRPr>
            </a:p>
          </p:txBody>
        </p:sp>
        <p:sp>
          <p:nvSpPr>
            <p:cNvPr id="23608" name="Titel 1"/>
            <p:cNvSpPr txBox="1">
              <a:spLocks/>
            </p:cNvSpPr>
            <p:nvPr/>
          </p:nvSpPr>
          <p:spPr bwMode="auto">
            <a:xfrm>
              <a:off x="6973888" y="4513262"/>
              <a:ext cx="1985962" cy="715937"/>
            </a:xfrm>
            <a:prstGeom prst="rect">
              <a:avLst/>
            </a:prstGeom>
            <a:noFill/>
            <a:ln w="9525">
              <a:noFill/>
              <a:miter lim="800000"/>
              <a:headEnd/>
              <a:tailEnd/>
            </a:ln>
          </p:spPr>
          <p:txBody>
            <a:bodyPr anchor="ctr"/>
            <a:lstStyle/>
            <a:p>
              <a:pPr algn="ctr" defTabSz="457200"/>
              <a:r>
                <a:rPr lang="en-US" sz="1600" dirty="0" err="1">
                  <a:latin typeface="Calibri" pitchFamily="34" charset="0"/>
                </a:rPr>
                <a:t>Gemeentelijke</a:t>
              </a:r>
              <a:r>
                <a:rPr lang="en-US" sz="1600" dirty="0">
                  <a:latin typeface="Calibri" pitchFamily="34" charset="0"/>
                </a:rPr>
                <a:t> </a:t>
              </a:r>
              <a:r>
                <a:rPr lang="en-US" sz="1600" dirty="0" err="1">
                  <a:latin typeface="Calibri" pitchFamily="34" charset="0"/>
                </a:rPr>
                <a:t>omgevingsvisie</a:t>
              </a:r>
              <a:r>
                <a:rPr lang="en-US" sz="1600" dirty="0">
                  <a:latin typeface="Calibri" pitchFamily="34" charset="0"/>
                </a:rPr>
                <a:t> </a:t>
              </a:r>
              <a:r>
                <a:rPr lang="en-US" sz="1600" dirty="0" err="1">
                  <a:latin typeface="Calibri" pitchFamily="34" charset="0"/>
                </a:rPr>
                <a:t>Bestemmingsplan</a:t>
              </a:r>
              <a:endParaRPr lang="en-US" sz="1600" dirty="0">
                <a:latin typeface="Calibri" pitchFamily="34" charset="0"/>
              </a:endParaRPr>
            </a:p>
          </p:txBody>
        </p:sp>
        <p:cxnSp>
          <p:nvCxnSpPr>
            <p:cNvPr id="87" name="Rechte verbindingslijn met pijl 86"/>
            <p:cNvCxnSpPr/>
            <p:nvPr/>
          </p:nvCxnSpPr>
          <p:spPr>
            <a:xfrm flipH="1">
              <a:off x="7956376" y="4149080"/>
              <a:ext cx="174"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9" name="Rechthoek 88"/>
            <p:cNvSpPr/>
            <p:nvPr/>
          </p:nvSpPr>
          <p:spPr bwMode="auto">
            <a:xfrm>
              <a:off x="6659563" y="908050"/>
              <a:ext cx="2305050" cy="504825"/>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nl-NL"/>
            </a:p>
          </p:txBody>
        </p:sp>
        <p:sp>
          <p:nvSpPr>
            <p:cNvPr id="23612" name="Titel 1"/>
            <p:cNvSpPr txBox="1">
              <a:spLocks/>
            </p:cNvSpPr>
            <p:nvPr/>
          </p:nvSpPr>
          <p:spPr bwMode="auto">
            <a:xfrm>
              <a:off x="6516688" y="793750"/>
              <a:ext cx="2663825" cy="690563"/>
            </a:xfrm>
            <a:prstGeom prst="rect">
              <a:avLst/>
            </a:prstGeom>
            <a:noFill/>
            <a:ln w="9525">
              <a:noFill/>
              <a:miter lim="800000"/>
              <a:headEnd/>
              <a:tailEnd/>
            </a:ln>
          </p:spPr>
          <p:txBody>
            <a:bodyPr anchor="ctr"/>
            <a:lstStyle/>
            <a:p>
              <a:pPr algn="ctr" defTabSz="457200"/>
              <a:r>
                <a:rPr lang="en-US" altLang="nl-NL" sz="1600">
                  <a:latin typeface="Calibri" pitchFamily="34" charset="0"/>
                </a:rPr>
                <a:t>Nationale omgevingsvisie</a:t>
              </a:r>
              <a:endParaRPr lang="nl-NL" altLang="nl-NL" sz="1600">
                <a:latin typeface="Calibri" pitchFamily="34" charset="0"/>
              </a:endParaRPr>
            </a:p>
          </p:txBody>
        </p:sp>
        <p:cxnSp>
          <p:nvCxnSpPr>
            <p:cNvPr id="96" name="Rechte verbindingslijn met pijl 95"/>
            <p:cNvCxnSpPr/>
            <p:nvPr/>
          </p:nvCxnSpPr>
          <p:spPr>
            <a:xfrm>
              <a:off x="8310563" y="1412875"/>
              <a:ext cx="5853" cy="10080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Rechte verbindingslijn met pijl 64"/>
            <p:cNvCxnSpPr/>
            <p:nvPr/>
          </p:nvCxnSpPr>
          <p:spPr bwMode="auto">
            <a:xfrm>
              <a:off x="2123728" y="908720"/>
              <a:ext cx="0" cy="792088"/>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Rechte verbindingslijn met pijl 66"/>
            <p:cNvCxnSpPr/>
            <p:nvPr/>
          </p:nvCxnSpPr>
          <p:spPr bwMode="auto">
            <a:xfrm>
              <a:off x="8316416" y="476672"/>
              <a:ext cx="0" cy="36004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Rechte verbindingslijn 71"/>
            <p:cNvCxnSpPr>
              <a:stCxn id="15" idx="3"/>
            </p:cNvCxnSpPr>
            <p:nvPr/>
          </p:nvCxnSpPr>
          <p:spPr bwMode="auto">
            <a:xfrm flipV="1">
              <a:off x="7797800" y="476672"/>
              <a:ext cx="518616" cy="989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Rechte verbindingslijn met pijl 74"/>
            <p:cNvCxnSpPr/>
            <p:nvPr/>
          </p:nvCxnSpPr>
          <p:spPr bwMode="auto">
            <a:xfrm>
              <a:off x="3347864" y="5805264"/>
              <a:ext cx="2232248" cy="0"/>
            </a:xfrm>
            <a:prstGeom prst="straightConnector1">
              <a:avLst/>
            </a:prstGeom>
            <a:solidFill>
              <a:schemeClr val="accent1"/>
            </a:solidFill>
            <a:ln w="28575" cap="flat" cmpd="sng" algn="ctr">
              <a:solidFill>
                <a:schemeClr val="tx1"/>
              </a:solidFill>
              <a:prstDash val="dash"/>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Rechte verbindingslijn met pijl 53"/>
            <p:cNvCxnSpPr/>
            <p:nvPr/>
          </p:nvCxnSpPr>
          <p:spPr bwMode="auto">
            <a:xfrm flipH="1">
              <a:off x="3923928" y="2996952"/>
              <a:ext cx="2880320" cy="720080"/>
            </a:xfrm>
            <a:prstGeom prst="straightConnector1">
              <a:avLst/>
            </a:prstGeom>
            <a:solidFill>
              <a:schemeClr val="accent1"/>
            </a:solidFill>
            <a:ln w="19050" cap="flat" cmpd="sng" algn="ctr">
              <a:solidFill>
                <a:srgbClr val="92D050"/>
              </a:solidFill>
              <a:prstDash val="solid"/>
              <a:round/>
              <a:headEnd type="none" w="med" len="med"/>
              <a:tailEnd type="arrow"/>
            </a:ln>
            <a:effectLst/>
          </p:spPr>
        </p:cxnSp>
        <p:cxnSp>
          <p:nvCxnSpPr>
            <p:cNvPr id="56" name="Rechte verbindingslijn met pijl 55"/>
            <p:cNvCxnSpPr/>
            <p:nvPr/>
          </p:nvCxnSpPr>
          <p:spPr bwMode="auto">
            <a:xfrm flipH="1">
              <a:off x="4139952" y="3789040"/>
              <a:ext cx="2664296" cy="0"/>
            </a:xfrm>
            <a:prstGeom prst="straightConnector1">
              <a:avLst/>
            </a:prstGeom>
            <a:solidFill>
              <a:schemeClr val="accent1"/>
            </a:solidFill>
            <a:ln w="19050" cap="flat" cmpd="sng" algn="ctr">
              <a:solidFill>
                <a:srgbClr val="92D050"/>
              </a:solidFill>
              <a:prstDash val="solid"/>
              <a:round/>
              <a:headEnd type="none" w="med" len="med"/>
              <a:tailEnd type="arrow"/>
            </a:ln>
            <a:effectLst/>
          </p:spPr>
        </p:cxnSp>
        <p:sp>
          <p:nvSpPr>
            <p:cNvPr id="62" name="Rechthoek 61"/>
            <p:cNvSpPr/>
            <p:nvPr/>
          </p:nvSpPr>
          <p:spPr bwMode="auto">
            <a:xfrm>
              <a:off x="179512" y="4869160"/>
              <a:ext cx="504056" cy="1656184"/>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charset="0"/>
              </a:endParaRPr>
            </a:p>
          </p:txBody>
        </p:sp>
        <p:sp>
          <p:nvSpPr>
            <p:cNvPr id="23559" name="Titel 1"/>
            <p:cNvSpPr txBox="1">
              <a:spLocks/>
            </p:cNvSpPr>
            <p:nvPr/>
          </p:nvSpPr>
          <p:spPr bwMode="auto">
            <a:xfrm rot="-5400000">
              <a:off x="-394493" y="5420519"/>
              <a:ext cx="1643062" cy="539750"/>
            </a:xfrm>
            <a:prstGeom prst="rect">
              <a:avLst/>
            </a:prstGeom>
            <a:noFill/>
            <a:ln w="9525">
              <a:noFill/>
              <a:miter lim="800000"/>
              <a:headEnd/>
              <a:tailEnd/>
            </a:ln>
          </p:spPr>
          <p:txBody>
            <a:bodyPr anchor="ctr"/>
            <a:lstStyle/>
            <a:p>
              <a:pPr algn="ctr" defTabSz="457200"/>
              <a:r>
                <a:rPr lang="nl-NL" altLang="nl-NL" sz="1400" dirty="0">
                  <a:latin typeface="Calibri" pitchFamily="34" charset="0"/>
                </a:rPr>
                <a:t> activiteit op locatie</a:t>
              </a:r>
            </a:p>
          </p:txBody>
        </p:sp>
        <p:sp>
          <p:nvSpPr>
            <p:cNvPr id="18" name="Rechthoek 17"/>
            <p:cNvSpPr/>
            <p:nvPr/>
          </p:nvSpPr>
          <p:spPr>
            <a:xfrm>
              <a:off x="157163" y="1628775"/>
              <a:ext cx="539750" cy="269557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nl-NL">
                <a:latin typeface="Calibri" pitchFamily="34" charset="0"/>
              </a:endParaRPr>
            </a:p>
          </p:txBody>
        </p:sp>
        <p:sp>
          <p:nvSpPr>
            <p:cNvPr id="77" name="Afgeronde rechthoek 76"/>
            <p:cNvSpPr/>
            <p:nvPr/>
          </p:nvSpPr>
          <p:spPr>
            <a:xfrm>
              <a:off x="3563889" y="4077072"/>
              <a:ext cx="1800200" cy="877763"/>
            </a:xfrm>
            <a:prstGeom prst="roundRect">
              <a:avLst>
                <a:gd name="adj" fmla="val 42461"/>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nl-NL">
                <a:latin typeface="Calibri" pitchFamily="34" charset="0"/>
              </a:endParaRPr>
            </a:p>
          </p:txBody>
        </p:sp>
        <p:sp>
          <p:nvSpPr>
            <p:cNvPr id="71" name="Tekstvak 70"/>
            <p:cNvSpPr txBox="1"/>
            <p:nvPr/>
          </p:nvSpPr>
          <p:spPr>
            <a:xfrm>
              <a:off x="3779912" y="4221088"/>
              <a:ext cx="1432572" cy="584775"/>
            </a:xfrm>
            <a:prstGeom prst="rect">
              <a:avLst/>
            </a:prstGeom>
            <a:noFill/>
          </p:spPr>
          <p:txBody>
            <a:bodyPr wrap="none" rtlCol="0">
              <a:spAutoFit/>
            </a:bodyPr>
            <a:lstStyle/>
            <a:p>
              <a:r>
                <a:rPr lang="en-US" sz="1600" b="1" dirty="0">
                  <a:latin typeface="Calibri" pitchFamily="34" charset="0"/>
                </a:rPr>
                <a:t>Minister EZ </a:t>
              </a:r>
            </a:p>
            <a:p>
              <a:r>
                <a:rPr lang="en-US" sz="1600" b="1" dirty="0" err="1">
                  <a:latin typeface="Calibri" pitchFamily="34" charset="0"/>
                </a:rPr>
                <a:t>bevoegd</a:t>
              </a:r>
              <a:r>
                <a:rPr lang="en-US" sz="1600" b="1" dirty="0">
                  <a:latin typeface="Calibri" pitchFamily="34" charset="0"/>
                </a:rPr>
                <a:t> </a:t>
              </a:r>
              <a:r>
                <a:rPr lang="en-US" sz="1600" b="1" dirty="0" err="1">
                  <a:latin typeface="Calibri" pitchFamily="34" charset="0"/>
                </a:rPr>
                <a:t>gezag</a:t>
              </a:r>
              <a:endParaRPr lang="nl-NL" sz="1600" b="1" dirty="0">
                <a:latin typeface="Calibri" pitchFamily="34" charset="0"/>
              </a:endParaRPr>
            </a:p>
          </p:txBody>
        </p:sp>
      </p:grpSp>
      <p:grpSp>
        <p:nvGrpSpPr>
          <p:cNvPr id="80" name="Groep 79"/>
          <p:cNvGrpSpPr/>
          <p:nvPr/>
        </p:nvGrpSpPr>
        <p:grpSpPr>
          <a:xfrm>
            <a:off x="2771800" y="457448"/>
            <a:ext cx="2807692" cy="1747416"/>
            <a:chOff x="2843808" y="549275"/>
            <a:chExt cx="2807692" cy="1747416"/>
          </a:xfrm>
        </p:grpSpPr>
        <p:sp>
          <p:nvSpPr>
            <p:cNvPr id="60" name="Titel 1"/>
            <p:cNvSpPr txBox="1">
              <a:spLocks/>
            </p:cNvSpPr>
            <p:nvPr/>
          </p:nvSpPr>
          <p:spPr>
            <a:xfrm>
              <a:off x="3419475" y="765175"/>
              <a:ext cx="1879600" cy="1093788"/>
            </a:xfrm>
            <a:prstGeom prst="rect">
              <a:avLst/>
            </a:prstGeom>
          </p:spPr>
          <p:txBody>
            <a:bodyPr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nl-NL" sz="1600" b="1" dirty="0">
                  <a:latin typeface="Calibri" pitchFamily="34" charset="0"/>
                </a:rPr>
                <a:t>Structuurvisie Ondergrond</a:t>
              </a:r>
            </a:p>
            <a:p>
              <a:pPr algn="l">
                <a:defRPr/>
              </a:pPr>
              <a:r>
                <a:rPr lang="nl-NL" sz="1300" b="1" dirty="0">
                  <a:solidFill>
                    <a:srgbClr val="FF0000"/>
                  </a:solidFill>
                  <a:latin typeface="Calibri" pitchFamily="34" charset="0"/>
                </a:rPr>
                <a:t>- uitsluitingen</a:t>
              </a:r>
            </a:p>
            <a:p>
              <a:pPr algn="l">
                <a:defRPr/>
              </a:pPr>
              <a:r>
                <a:rPr lang="nl-NL" sz="1300" b="1" dirty="0">
                  <a:solidFill>
                    <a:srgbClr val="008000"/>
                  </a:solidFill>
                  <a:latin typeface="Calibri" pitchFamily="34" charset="0"/>
                </a:rPr>
                <a:t>- aandachtspunten</a:t>
              </a:r>
            </a:p>
            <a:p>
              <a:pPr algn="l">
                <a:defRPr/>
              </a:pPr>
              <a:r>
                <a:rPr lang="nl-NL" sz="1400" dirty="0">
                  <a:latin typeface="Calibri" pitchFamily="34" charset="0"/>
                </a:rPr>
                <a:t>          </a:t>
              </a:r>
            </a:p>
            <a:p>
              <a:pPr marL="285750" indent="-285750">
                <a:buFontTx/>
                <a:buChar char="-"/>
                <a:defRPr/>
              </a:pPr>
              <a:endParaRPr lang="nl-NL" sz="1400" dirty="0">
                <a:latin typeface="Calibri" pitchFamily="34" charset="0"/>
              </a:endParaRPr>
            </a:p>
          </p:txBody>
        </p:sp>
        <p:sp>
          <p:nvSpPr>
            <p:cNvPr id="64" name="Ovaal 63"/>
            <p:cNvSpPr/>
            <p:nvPr/>
          </p:nvSpPr>
          <p:spPr>
            <a:xfrm>
              <a:off x="3348038" y="549275"/>
              <a:ext cx="2054225" cy="11715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nl-NL">
                <a:latin typeface="Calibri" pitchFamily="34" charset="0"/>
              </a:endParaRPr>
            </a:p>
          </p:txBody>
        </p:sp>
        <p:sp>
          <p:nvSpPr>
            <p:cNvPr id="69" name="Tekstvak 86"/>
            <p:cNvSpPr txBox="1">
              <a:spLocks noChangeArrowheads="1"/>
            </p:cNvSpPr>
            <p:nvPr/>
          </p:nvSpPr>
          <p:spPr bwMode="auto">
            <a:xfrm>
              <a:off x="3563888" y="1772816"/>
              <a:ext cx="1185862" cy="523875"/>
            </a:xfrm>
            <a:prstGeom prst="rect">
              <a:avLst/>
            </a:prstGeom>
            <a:noFill/>
            <a:ln w="9525">
              <a:noFill/>
              <a:miter lim="800000"/>
              <a:headEnd/>
              <a:tailEnd/>
            </a:ln>
          </p:spPr>
          <p:txBody>
            <a:bodyPr>
              <a:spAutoFit/>
            </a:bodyPr>
            <a:lstStyle/>
            <a:p>
              <a:pPr eaLnBrk="0" hangingPunct="0"/>
              <a:r>
                <a:rPr lang="nl-NL" altLang="nl-NL" sz="1400" b="1" dirty="0">
                  <a:solidFill>
                    <a:srgbClr val="FF0000"/>
                  </a:solidFill>
                  <a:latin typeface="Calibri" pitchFamily="34" charset="0"/>
                </a:rPr>
                <a:t>Planmatig beheer</a:t>
              </a:r>
            </a:p>
          </p:txBody>
        </p:sp>
        <p:cxnSp>
          <p:nvCxnSpPr>
            <p:cNvPr id="73" name="Rechte verbindingslijn met pijl 72"/>
            <p:cNvCxnSpPr/>
            <p:nvPr/>
          </p:nvCxnSpPr>
          <p:spPr>
            <a:xfrm>
              <a:off x="5292725" y="1412875"/>
              <a:ext cx="358775" cy="4508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9" name="Rechte verbindingslijn met pijl 78"/>
            <p:cNvCxnSpPr/>
            <p:nvPr/>
          </p:nvCxnSpPr>
          <p:spPr>
            <a:xfrm flipH="1">
              <a:off x="2843808" y="1340768"/>
              <a:ext cx="513086" cy="3600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82" name="Tekstvak 81"/>
          <p:cNvSpPr txBox="1"/>
          <p:nvPr/>
        </p:nvSpPr>
        <p:spPr>
          <a:xfrm>
            <a:off x="3020633" y="-99392"/>
            <a:ext cx="2775503" cy="461665"/>
          </a:xfrm>
          <a:prstGeom prst="rect">
            <a:avLst/>
          </a:prstGeom>
          <a:noFill/>
        </p:spPr>
        <p:txBody>
          <a:bodyPr wrap="none" rtlCol="0">
            <a:spAutoFit/>
          </a:bodyPr>
          <a:lstStyle/>
          <a:p>
            <a:r>
              <a:rPr lang="en-US" dirty="0" err="1">
                <a:solidFill>
                  <a:srgbClr val="C00000"/>
                </a:solidFill>
              </a:rPr>
              <a:t>Vergunningverlening</a:t>
            </a:r>
            <a:endParaRPr lang="nl-NL"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defRPr/>
            </a:pPr>
            <a:fld id="{C39EFF50-4C46-4359-A61C-AC1D545D79C3}" type="slidenum">
              <a:rPr lang="nl-NL" smtClean="0"/>
              <a:pPr>
                <a:defRPr/>
              </a:pPr>
              <a:t>18</a:t>
            </a:fld>
            <a:endParaRPr lang="nl-NL"/>
          </a:p>
        </p:txBody>
      </p:sp>
      <p:pic>
        <p:nvPicPr>
          <p:cNvPr id="3" name="Afbeelding 2"/>
          <p:cNvPicPr/>
          <p:nvPr/>
        </p:nvPicPr>
        <p:blipFill>
          <a:blip r:embed="rId2" cstate="print"/>
          <a:srcRect/>
          <a:stretch>
            <a:fillRect/>
          </a:stretch>
        </p:blipFill>
        <p:spPr bwMode="auto">
          <a:xfrm>
            <a:off x="827584" y="0"/>
            <a:ext cx="7272808"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Resumé</a:t>
            </a:r>
            <a:r>
              <a:rPr lang="en-US" dirty="0"/>
              <a:t> </a:t>
            </a:r>
            <a:r>
              <a:rPr lang="en-US" dirty="0" err="1"/>
              <a:t>rol</a:t>
            </a:r>
            <a:r>
              <a:rPr lang="en-US" dirty="0"/>
              <a:t> gemeenten</a:t>
            </a:r>
            <a:endParaRPr lang="nl-NL" dirty="0"/>
          </a:p>
        </p:txBody>
      </p:sp>
      <p:sp>
        <p:nvSpPr>
          <p:cNvPr id="3" name="Tijdelijke aanduiding voor inhoud 2"/>
          <p:cNvSpPr>
            <a:spLocks noGrp="1"/>
          </p:cNvSpPr>
          <p:nvPr>
            <p:ph idx="1"/>
          </p:nvPr>
        </p:nvSpPr>
        <p:spPr/>
        <p:txBody>
          <a:bodyPr/>
          <a:lstStyle/>
          <a:p>
            <a:r>
              <a:rPr lang="en-US" dirty="0" err="1"/>
              <a:t>Opstellen</a:t>
            </a:r>
            <a:r>
              <a:rPr lang="en-US" dirty="0"/>
              <a:t> </a:t>
            </a:r>
            <a:r>
              <a:rPr lang="en-US" dirty="0" err="1"/>
              <a:t>visies</a:t>
            </a:r>
            <a:r>
              <a:rPr lang="en-US" dirty="0"/>
              <a:t>: </a:t>
            </a:r>
          </a:p>
          <a:p>
            <a:pPr lvl="1"/>
            <a:r>
              <a:rPr lang="en-US" dirty="0" err="1"/>
              <a:t>Maatschappelijke</a:t>
            </a:r>
            <a:r>
              <a:rPr lang="en-US" dirty="0"/>
              <a:t> </a:t>
            </a:r>
            <a:r>
              <a:rPr lang="en-US" dirty="0" err="1"/>
              <a:t>opgaven</a:t>
            </a:r>
            <a:endParaRPr lang="en-US" dirty="0"/>
          </a:p>
          <a:p>
            <a:pPr lvl="1"/>
            <a:r>
              <a:rPr lang="en-US" dirty="0" err="1"/>
              <a:t>Gewenst</a:t>
            </a:r>
            <a:r>
              <a:rPr lang="en-US" dirty="0"/>
              <a:t> </a:t>
            </a:r>
            <a:r>
              <a:rPr lang="en-US" dirty="0" err="1"/>
              <a:t>gebruik</a:t>
            </a:r>
            <a:r>
              <a:rPr lang="en-US" dirty="0"/>
              <a:t> </a:t>
            </a:r>
            <a:r>
              <a:rPr lang="en-US" dirty="0" err="1"/>
              <a:t>bodem</a:t>
            </a:r>
            <a:r>
              <a:rPr lang="en-US" dirty="0"/>
              <a:t> en </a:t>
            </a:r>
            <a:r>
              <a:rPr lang="en-US" dirty="0" err="1"/>
              <a:t>ondergrond</a:t>
            </a:r>
            <a:r>
              <a:rPr lang="en-US" dirty="0"/>
              <a:t>: of, </a:t>
            </a:r>
            <a:r>
              <a:rPr lang="en-US" dirty="0" err="1"/>
              <a:t>waar</a:t>
            </a:r>
            <a:r>
              <a:rPr lang="en-US" dirty="0"/>
              <a:t>, hoe</a:t>
            </a:r>
          </a:p>
          <a:p>
            <a:r>
              <a:rPr lang="en-US" dirty="0" err="1"/>
              <a:t>Afstemmen</a:t>
            </a:r>
            <a:r>
              <a:rPr lang="en-US" dirty="0"/>
              <a:t> met (</a:t>
            </a:r>
            <a:r>
              <a:rPr lang="en-US" dirty="0" err="1"/>
              <a:t>visies</a:t>
            </a:r>
            <a:r>
              <a:rPr lang="en-US" dirty="0"/>
              <a:t> van) Rijk, </a:t>
            </a:r>
            <a:r>
              <a:rPr lang="en-US" dirty="0" err="1"/>
              <a:t>provincie</a:t>
            </a:r>
            <a:r>
              <a:rPr lang="en-US" dirty="0"/>
              <a:t>, </a:t>
            </a:r>
            <a:r>
              <a:rPr lang="en-US" dirty="0" err="1"/>
              <a:t>waterschap</a:t>
            </a:r>
            <a:endParaRPr lang="en-US" dirty="0"/>
          </a:p>
          <a:p>
            <a:pPr lvl="1"/>
            <a:r>
              <a:rPr lang="en-US" dirty="0" err="1"/>
              <a:t>Interactie</a:t>
            </a:r>
            <a:r>
              <a:rPr lang="en-US" dirty="0"/>
              <a:t>, </a:t>
            </a:r>
            <a:r>
              <a:rPr lang="en-US" dirty="0" err="1"/>
              <a:t>samenwerking</a:t>
            </a:r>
            <a:endParaRPr lang="en-US" dirty="0"/>
          </a:p>
          <a:p>
            <a:pPr lvl="1"/>
            <a:r>
              <a:rPr lang="en-US" dirty="0" err="1"/>
              <a:t>verantwoordelijkheidsverdeling</a:t>
            </a:r>
            <a:endParaRPr lang="en-US" dirty="0"/>
          </a:p>
          <a:p>
            <a:r>
              <a:rPr lang="en-US" dirty="0" err="1"/>
              <a:t>Invullen</a:t>
            </a:r>
            <a:r>
              <a:rPr lang="en-US" dirty="0"/>
              <a:t> </a:t>
            </a:r>
            <a:r>
              <a:rPr lang="en-US" dirty="0" err="1"/>
              <a:t>adviesrol</a:t>
            </a:r>
            <a:r>
              <a:rPr lang="en-US" dirty="0"/>
              <a:t> </a:t>
            </a:r>
            <a:r>
              <a:rPr lang="en-US" dirty="0" err="1"/>
              <a:t>vergunningen</a:t>
            </a:r>
            <a:r>
              <a:rPr lang="en-US" dirty="0"/>
              <a:t> </a:t>
            </a:r>
            <a:r>
              <a:rPr lang="en-US" dirty="0" err="1"/>
              <a:t>mijnbouwactiviteiten</a:t>
            </a:r>
            <a:endParaRPr lang="en-US" dirty="0"/>
          </a:p>
          <a:p>
            <a:r>
              <a:rPr lang="en-US" dirty="0"/>
              <a:t>Participant in </a:t>
            </a:r>
            <a:r>
              <a:rPr lang="en-US" dirty="0" err="1"/>
              <a:t>omgevingsmanagement</a:t>
            </a:r>
            <a:r>
              <a:rPr lang="en-US" dirty="0"/>
              <a:t> </a:t>
            </a:r>
            <a:endParaRPr lang="nl-NL" dirty="0"/>
          </a:p>
        </p:txBody>
      </p:sp>
      <p:sp>
        <p:nvSpPr>
          <p:cNvPr id="4" name="Tijdelijke aanduiding voor dianummer 3"/>
          <p:cNvSpPr>
            <a:spLocks noGrp="1"/>
          </p:cNvSpPr>
          <p:nvPr>
            <p:ph type="sldNum" sz="quarter" idx="10"/>
          </p:nvPr>
        </p:nvSpPr>
        <p:spPr/>
        <p:txBody>
          <a:bodyPr/>
          <a:lstStyle/>
          <a:p>
            <a:pPr>
              <a:defRPr/>
            </a:pPr>
            <a:fld id="{EDDDA4D2-8F52-4CBD-8796-85A40E308D30}" type="slidenum">
              <a:rPr lang="nl-NL" smtClean="0"/>
              <a:pPr>
                <a:defRPr/>
              </a:pPr>
              <a:t>19</a:t>
            </a:fld>
            <a:endParaRPr lang="nl-N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67544" y="980728"/>
            <a:ext cx="8401050" cy="862012"/>
          </a:xfrm>
        </p:spPr>
        <p:txBody>
          <a:bodyPr anchor="ctr"/>
          <a:lstStyle/>
          <a:p>
            <a:pPr defTabSz="885825" eaLnBrk="1"/>
            <a:r>
              <a:rPr lang="nl-NL" sz="2700" b="1" dirty="0">
                <a:solidFill>
                  <a:srgbClr val="70A426"/>
                </a:solidFill>
                <a:latin typeface="Verdana" pitchFamily="34" charset="0"/>
                <a:ea typeface="Verdana" pitchFamily="34" charset="0"/>
                <a:cs typeface="Verdana" pitchFamily="34" charset="0"/>
                <a:sym typeface="Verdana" pitchFamily="34" charset="0"/>
              </a:rPr>
              <a:t>Onderwerpen</a:t>
            </a:r>
            <a:endParaRPr lang="nl-NL" dirty="0">
              <a:solidFill>
                <a:srgbClr val="70A426"/>
              </a:solidFill>
            </a:endParaRPr>
          </a:p>
        </p:txBody>
      </p:sp>
      <p:sp>
        <p:nvSpPr>
          <p:cNvPr id="12291" name="Rectangle 2"/>
          <p:cNvSpPr>
            <a:spLocks noGrp="1" noChangeArrowheads="1"/>
          </p:cNvSpPr>
          <p:nvPr>
            <p:ph type="body" idx="1"/>
          </p:nvPr>
        </p:nvSpPr>
        <p:spPr>
          <a:xfrm>
            <a:off x="395536" y="1916832"/>
            <a:ext cx="7704856" cy="3960440"/>
          </a:xfrm>
        </p:spPr>
        <p:txBody>
          <a:bodyPr anchor="t"/>
          <a:lstStyle/>
          <a:p>
            <a:pPr marL="447675" lvl="1" indent="-360363" defTabSz="849313" eaLnBrk="1">
              <a:lnSpc>
                <a:spcPct val="150000"/>
              </a:lnSpc>
              <a:spcBef>
                <a:spcPts val="400"/>
              </a:spcBef>
              <a:buClr>
                <a:srgbClr val="002060"/>
              </a:buClr>
              <a:buFontTx/>
              <a:buChar char="•"/>
            </a:pPr>
            <a:r>
              <a:rPr lang="en-US" sz="1900" dirty="0" err="1">
                <a:solidFill>
                  <a:srgbClr val="002060"/>
                </a:solidFill>
                <a:latin typeface="Verdana" pitchFamily="34" charset="0"/>
                <a:ea typeface="Verdana" pitchFamily="34" charset="0"/>
                <a:cs typeface="Verdana" pitchFamily="34" charset="0"/>
                <a:sym typeface="Verdana" pitchFamily="34" charset="0"/>
              </a:rPr>
              <a:t>Doelen</a:t>
            </a:r>
            <a:r>
              <a:rPr lang="en-US" sz="1900" dirty="0">
                <a:solidFill>
                  <a:srgbClr val="002060"/>
                </a:solidFill>
                <a:latin typeface="Verdana" pitchFamily="34" charset="0"/>
                <a:ea typeface="Verdana" pitchFamily="34" charset="0"/>
                <a:cs typeface="Verdana" pitchFamily="34" charset="0"/>
                <a:sym typeface="Verdana" pitchFamily="34" charset="0"/>
              </a:rPr>
              <a:t> en </a:t>
            </a:r>
            <a:r>
              <a:rPr lang="en-US" sz="1900" dirty="0" err="1">
                <a:solidFill>
                  <a:srgbClr val="002060"/>
                </a:solidFill>
                <a:latin typeface="Verdana" pitchFamily="34" charset="0"/>
                <a:ea typeface="Verdana" pitchFamily="34" charset="0"/>
                <a:cs typeface="Verdana" pitchFamily="34" charset="0"/>
                <a:sym typeface="Verdana" pitchFamily="34" charset="0"/>
              </a:rPr>
              <a:t>instrumenten</a:t>
            </a:r>
            <a:r>
              <a:rPr lang="en-US" sz="1900" dirty="0">
                <a:solidFill>
                  <a:srgbClr val="002060"/>
                </a:solidFill>
                <a:latin typeface="Verdana" pitchFamily="34" charset="0"/>
                <a:ea typeface="Verdana" pitchFamily="34" charset="0"/>
                <a:cs typeface="Verdana" pitchFamily="34" charset="0"/>
                <a:sym typeface="Verdana" pitchFamily="34" charset="0"/>
              </a:rPr>
              <a:t> </a:t>
            </a:r>
            <a:r>
              <a:rPr lang="en-US" sz="1900" dirty="0" err="1">
                <a:solidFill>
                  <a:srgbClr val="002060"/>
                </a:solidFill>
                <a:latin typeface="Verdana" pitchFamily="34" charset="0"/>
                <a:ea typeface="Verdana" pitchFamily="34" charset="0"/>
                <a:cs typeface="Verdana" pitchFamily="34" charset="0"/>
                <a:sym typeface="Verdana" pitchFamily="34" charset="0"/>
              </a:rPr>
              <a:t>Omgevingswet</a:t>
            </a:r>
            <a:endParaRPr lang="nl-NL" sz="1900" dirty="0">
              <a:solidFill>
                <a:srgbClr val="002060"/>
              </a:solidFill>
              <a:latin typeface="Verdana" pitchFamily="34" charset="0"/>
              <a:ea typeface="Verdana" pitchFamily="34" charset="0"/>
              <a:cs typeface="Verdana" pitchFamily="34" charset="0"/>
              <a:sym typeface="Verdana" pitchFamily="34" charset="0"/>
            </a:endParaRPr>
          </a:p>
          <a:p>
            <a:pPr marL="447675" lvl="1" indent="-360363" defTabSz="849313" eaLnBrk="1">
              <a:lnSpc>
                <a:spcPct val="150000"/>
              </a:lnSpc>
              <a:spcBef>
                <a:spcPts val="400"/>
              </a:spcBef>
              <a:buClr>
                <a:srgbClr val="002060"/>
              </a:buClr>
              <a:buFontTx/>
              <a:buChar char="•"/>
            </a:pPr>
            <a:r>
              <a:rPr lang="nl-NL" sz="1900" dirty="0">
                <a:solidFill>
                  <a:srgbClr val="002060"/>
                </a:solidFill>
                <a:latin typeface="Verdana" pitchFamily="34" charset="0"/>
                <a:ea typeface="Verdana" pitchFamily="34" charset="0"/>
                <a:cs typeface="Verdana" pitchFamily="34" charset="0"/>
                <a:sym typeface="Verdana" pitchFamily="34" charset="0"/>
              </a:rPr>
              <a:t>Opstellen omgevingsvies: </a:t>
            </a:r>
          </a:p>
          <a:p>
            <a:pPr marL="847725" lvl="2" indent="-360363" defTabSz="849313" eaLnBrk="1">
              <a:lnSpc>
                <a:spcPct val="150000"/>
              </a:lnSpc>
              <a:spcBef>
                <a:spcPts val="400"/>
              </a:spcBef>
              <a:buClr>
                <a:srgbClr val="002060"/>
              </a:buClr>
              <a:buFont typeface="Courier New" pitchFamily="49" charset="0"/>
              <a:buChar char="o"/>
            </a:pPr>
            <a:r>
              <a:rPr lang="nl-NL" sz="1900" dirty="0">
                <a:solidFill>
                  <a:srgbClr val="002060"/>
                </a:solidFill>
                <a:latin typeface="Verdana" pitchFamily="34" charset="0"/>
                <a:ea typeface="Verdana" pitchFamily="34" charset="0"/>
                <a:cs typeface="Verdana" pitchFamily="34" charset="0"/>
                <a:sym typeface="Verdana" pitchFamily="34" charset="0"/>
              </a:rPr>
              <a:t>Maatschappelijke opgaven staan centraal</a:t>
            </a:r>
          </a:p>
          <a:p>
            <a:pPr marL="847725" lvl="2" indent="-360363" defTabSz="849313" eaLnBrk="1">
              <a:lnSpc>
                <a:spcPct val="150000"/>
              </a:lnSpc>
              <a:spcBef>
                <a:spcPts val="400"/>
              </a:spcBef>
              <a:buClr>
                <a:srgbClr val="002060"/>
              </a:buClr>
              <a:buFont typeface="Courier New" pitchFamily="49" charset="0"/>
              <a:buChar char="o"/>
            </a:pPr>
            <a:r>
              <a:rPr lang="nl-NL" sz="1900" dirty="0">
                <a:solidFill>
                  <a:srgbClr val="002060"/>
                </a:solidFill>
                <a:latin typeface="Verdana" pitchFamily="34" charset="0"/>
                <a:ea typeface="Verdana" pitchFamily="34" charset="0"/>
                <a:cs typeface="Verdana" pitchFamily="34" charset="0"/>
                <a:sym typeface="Verdana" pitchFamily="34" charset="0"/>
              </a:rPr>
              <a:t>Samenhang in visies en uitvoering</a:t>
            </a:r>
          </a:p>
          <a:p>
            <a:pPr marL="847725" lvl="2" indent="-360363" defTabSz="849313" eaLnBrk="1">
              <a:lnSpc>
                <a:spcPct val="150000"/>
              </a:lnSpc>
              <a:spcBef>
                <a:spcPts val="400"/>
              </a:spcBef>
              <a:buClr>
                <a:srgbClr val="002060"/>
              </a:buClr>
              <a:buFont typeface="Courier New" pitchFamily="49" charset="0"/>
              <a:buChar char="o"/>
            </a:pPr>
            <a:r>
              <a:rPr lang="en-US" sz="1900" dirty="0" err="1">
                <a:solidFill>
                  <a:srgbClr val="002060"/>
                </a:solidFill>
                <a:latin typeface="Verdana" pitchFamily="34" charset="0"/>
                <a:ea typeface="Verdana" pitchFamily="34" charset="0"/>
                <a:cs typeface="Verdana" pitchFamily="34" charset="0"/>
                <a:sym typeface="Verdana" pitchFamily="34" charset="0"/>
              </a:rPr>
              <a:t>Samenwerking</a:t>
            </a:r>
            <a:r>
              <a:rPr lang="en-US" sz="1900" dirty="0">
                <a:solidFill>
                  <a:srgbClr val="002060"/>
                </a:solidFill>
                <a:latin typeface="Verdana" pitchFamily="34" charset="0"/>
                <a:ea typeface="Verdana" pitchFamily="34" charset="0"/>
                <a:cs typeface="Verdana" pitchFamily="34" charset="0"/>
                <a:sym typeface="Verdana" pitchFamily="34" charset="0"/>
              </a:rPr>
              <a:t> </a:t>
            </a:r>
            <a:r>
              <a:rPr lang="en-US" sz="1900" dirty="0" err="1">
                <a:solidFill>
                  <a:srgbClr val="002060"/>
                </a:solidFill>
                <a:latin typeface="Verdana" pitchFamily="34" charset="0"/>
                <a:ea typeface="Verdana" pitchFamily="34" charset="0"/>
                <a:cs typeface="Verdana" pitchFamily="34" charset="0"/>
                <a:sym typeface="Verdana" pitchFamily="34" charset="0"/>
              </a:rPr>
              <a:t>overheden</a:t>
            </a:r>
            <a:r>
              <a:rPr lang="en-US" sz="1900" dirty="0">
                <a:solidFill>
                  <a:srgbClr val="002060"/>
                </a:solidFill>
                <a:latin typeface="Verdana" pitchFamily="34" charset="0"/>
                <a:ea typeface="Verdana" pitchFamily="34" charset="0"/>
                <a:cs typeface="Verdana" pitchFamily="34" charset="0"/>
                <a:sym typeface="Verdana" pitchFamily="34" charset="0"/>
              </a:rPr>
              <a:t> en </a:t>
            </a:r>
            <a:r>
              <a:rPr lang="en-US" sz="1900" dirty="0" err="1">
                <a:solidFill>
                  <a:srgbClr val="002060"/>
                </a:solidFill>
                <a:latin typeface="Verdana" pitchFamily="34" charset="0"/>
                <a:ea typeface="Verdana" pitchFamily="34" charset="0"/>
                <a:cs typeface="Verdana" pitchFamily="34" charset="0"/>
                <a:sym typeface="Verdana" pitchFamily="34" charset="0"/>
              </a:rPr>
              <a:t>omgeving</a:t>
            </a:r>
            <a:endParaRPr lang="nl-NL" sz="1900" dirty="0">
              <a:solidFill>
                <a:srgbClr val="002060"/>
              </a:solidFill>
              <a:latin typeface="Verdana" pitchFamily="34" charset="0"/>
              <a:ea typeface="Verdana" pitchFamily="34" charset="0"/>
              <a:cs typeface="Verdana" pitchFamily="34" charset="0"/>
              <a:sym typeface="Verdana" pitchFamily="34" charset="0"/>
            </a:endParaRPr>
          </a:p>
          <a:p>
            <a:pPr marL="847725" lvl="2" indent="-360363" defTabSz="849313" eaLnBrk="1">
              <a:lnSpc>
                <a:spcPct val="150000"/>
              </a:lnSpc>
              <a:spcBef>
                <a:spcPts val="400"/>
              </a:spcBef>
              <a:buClr>
                <a:srgbClr val="002060"/>
              </a:buClr>
              <a:buFont typeface="Wingdings" pitchFamily="2" charset="2"/>
              <a:buChar char="Ø"/>
            </a:pPr>
            <a:r>
              <a:rPr lang="en-US" sz="1900" dirty="0" err="1">
                <a:solidFill>
                  <a:srgbClr val="002060"/>
                </a:solidFill>
                <a:latin typeface="Verdana" pitchFamily="34" charset="0"/>
                <a:ea typeface="Verdana" pitchFamily="34" charset="0"/>
                <a:cs typeface="Verdana" pitchFamily="34" charset="0"/>
                <a:sym typeface="Verdana" pitchFamily="34" charset="0"/>
              </a:rPr>
              <a:t>Ontwerp</a:t>
            </a:r>
            <a:r>
              <a:rPr lang="en-US" sz="1900" dirty="0">
                <a:solidFill>
                  <a:srgbClr val="002060"/>
                </a:solidFill>
                <a:latin typeface="Verdana" pitchFamily="34" charset="0"/>
                <a:ea typeface="Verdana" pitchFamily="34" charset="0"/>
                <a:cs typeface="Verdana" pitchFamily="34" charset="0"/>
                <a:sym typeface="Verdana" pitchFamily="34" charset="0"/>
              </a:rPr>
              <a:t> Structuurvisie Ondergrond</a:t>
            </a:r>
          </a:p>
          <a:p>
            <a:pPr marL="847725" lvl="2" indent="-360363" defTabSz="849313" eaLnBrk="1">
              <a:lnSpc>
                <a:spcPct val="150000"/>
              </a:lnSpc>
              <a:spcBef>
                <a:spcPts val="400"/>
              </a:spcBef>
              <a:buClr>
                <a:srgbClr val="002060"/>
              </a:buClr>
              <a:buFont typeface="Wingdings" pitchFamily="2" charset="2"/>
              <a:buChar char="Ø"/>
            </a:pPr>
            <a:r>
              <a:rPr lang="en-US" sz="1900" dirty="0" err="1">
                <a:solidFill>
                  <a:srgbClr val="002060"/>
                </a:solidFill>
                <a:latin typeface="Verdana" pitchFamily="34" charset="0"/>
                <a:ea typeface="Verdana" pitchFamily="34" charset="0"/>
                <a:cs typeface="Verdana" pitchFamily="34" charset="0"/>
                <a:sym typeface="Verdana" pitchFamily="34" charset="0"/>
              </a:rPr>
              <a:t>Omgevingsvisie</a:t>
            </a:r>
            <a:r>
              <a:rPr lang="en-US" sz="1900" dirty="0">
                <a:solidFill>
                  <a:srgbClr val="002060"/>
                </a:solidFill>
                <a:latin typeface="Verdana" pitchFamily="34" charset="0"/>
                <a:ea typeface="Verdana" pitchFamily="34" charset="0"/>
                <a:cs typeface="Verdana" pitchFamily="34" charset="0"/>
                <a:sym typeface="Verdana" pitchFamily="34" charset="0"/>
              </a:rPr>
              <a:t> </a:t>
            </a:r>
            <a:r>
              <a:rPr lang="en-US" sz="1900" dirty="0" err="1">
                <a:solidFill>
                  <a:srgbClr val="002060"/>
                </a:solidFill>
                <a:latin typeface="Verdana" pitchFamily="34" charset="0"/>
                <a:ea typeface="Verdana" pitchFamily="34" charset="0"/>
                <a:cs typeface="Verdana" pitchFamily="34" charset="0"/>
                <a:sym typeface="Verdana" pitchFamily="34" charset="0"/>
              </a:rPr>
              <a:t>Overijssel</a:t>
            </a:r>
            <a:endParaRPr lang="nl-NL" sz="1900" dirty="0">
              <a:solidFill>
                <a:srgbClr val="002060"/>
              </a:solidFill>
              <a:latin typeface="Verdana" pitchFamily="34" charset="0"/>
              <a:ea typeface="Verdana" pitchFamily="34" charset="0"/>
              <a:cs typeface="Verdana" pitchFamily="34" charset="0"/>
              <a:sym typeface="Verdana" pitchFamily="34" charset="0"/>
            </a:endParaRPr>
          </a:p>
          <a:p>
            <a:pPr marL="447675" lvl="1" indent="-360363" defTabSz="849313" eaLnBrk="1">
              <a:lnSpc>
                <a:spcPct val="150000"/>
              </a:lnSpc>
              <a:spcBef>
                <a:spcPts val="400"/>
              </a:spcBef>
              <a:buClr>
                <a:srgbClr val="002060"/>
              </a:buClr>
              <a:buFontTx/>
              <a:buChar char="•"/>
            </a:pPr>
            <a:r>
              <a:rPr lang="nl-NL" sz="1900" dirty="0">
                <a:solidFill>
                  <a:srgbClr val="002060"/>
                </a:solidFill>
                <a:latin typeface="Verdana" pitchFamily="34" charset="0"/>
                <a:ea typeface="Verdana" pitchFamily="34" charset="0"/>
                <a:cs typeface="Verdana" pitchFamily="34" charset="0"/>
                <a:sym typeface="Verdana" pitchFamily="34" charset="0"/>
              </a:rPr>
              <a:t>Vergunningverlening Mijnbouwwet en Omgevingswet</a:t>
            </a:r>
          </a:p>
        </p:txBody>
      </p:sp>
      <p:sp>
        <p:nvSpPr>
          <p:cNvPr id="6" name="Tijdelijke aanduiding voor dianummer 5"/>
          <p:cNvSpPr>
            <a:spLocks noGrp="1"/>
          </p:cNvSpPr>
          <p:nvPr>
            <p:ph type="sldNum" sz="quarter" idx="10"/>
          </p:nvPr>
        </p:nvSpPr>
        <p:spPr/>
        <p:txBody>
          <a:bodyPr/>
          <a:lstStyle/>
          <a:p>
            <a:pPr>
              <a:defRPr/>
            </a:pPr>
            <a:fld id="{EDDDA4D2-8F52-4CBD-8796-85A40E308D30}" type="slidenum">
              <a:rPr lang="nl-NL" smtClean="0"/>
              <a:pPr>
                <a:defRPr/>
              </a:pPr>
              <a:t>2</a:t>
            </a:fld>
            <a:endParaRPr lang="nl-NL"/>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Ondersteuning</a:t>
            </a:r>
            <a:endParaRPr lang="nl-NL" dirty="0"/>
          </a:p>
        </p:txBody>
      </p:sp>
      <p:sp>
        <p:nvSpPr>
          <p:cNvPr id="3" name="Tijdelijke aanduiding voor inhoud 2"/>
          <p:cNvSpPr>
            <a:spLocks noGrp="1"/>
          </p:cNvSpPr>
          <p:nvPr>
            <p:ph idx="1"/>
          </p:nvPr>
        </p:nvSpPr>
        <p:spPr/>
        <p:txBody>
          <a:bodyPr/>
          <a:lstStyle/>
          <a:p>
            <a:r>
              <a:rPr lang="en-US" dirty="0">
                <a:hlinkClick r:id="rId2"/>
              </a:rPr>
              <a:t>www.aandeslagmetdeomgevingswet.nl</a:t>
            </a:r>
            <a:endParaRPr lang="en-US" dirty="0"/>
          </a:p>
          <a:p>
            <a:pPr lvl="1">
              <a:buFont typeface="Wingdings" pitchFamily="2" charset="2"/>
              <a:buChar char="Ø"/>
            </a:pPr>
            <a:r>
              <a:rPr lang="en-US" dirty="0" err="1"/>
              <a:t>Invoeringsondersteuning</a:t>
            </a:r>
            <a:endParaRPr lang="en-US" dirty="0"/>
          </a:p>
          <a:p>
            <a:pPr lvl="1">
              <a:buFont typeface="Wingdings" pitchFamily="2" charset="2"/>
              <a:buChar char="Ø"/>
            </a:pPr>
            <a:r>
              <a:rPr lang="en-US" dirty="0" err="1"/>
              <a:t>Praktijkondersteuning</a:t>
            </a:r>
            <a:endParaRPr lang="en-US" dirty="0"/>
          </a:p>
          <a:p>
            <a:pPr lvl="1">
              <a:buFont typeface="Wingdings" pitchFamily="2" charset="2"/>
              <a:buChar char="Ø"/>
            </a:pPr>
            <a:r>
              <a:rPr lang="en-US" dirty="0" err="1"/>
              <a:t>Routeplanner</a:t>
            </a:r>
            <a:endParaRPr lang="en-US" dirty="0"/>
          </a:p>
          <a:p>
            <a:pPr lvl="1"/>
            <a:endParaRPr lang="en-US" dirty="0"/>
          </a:p>
          <a:p>
            <a:r>
              <a:rPr lang="en-US" dirty="0">
                <a:hlinkClick r:id="rId3"/>
              </a:rPr>
              <a:t>www.rwsleefomgeving.nl/onderwerpen/bodem-ondergrond/</a:t>
            </a:r>
            <a:endParaRPr lang="en-US" dirty="0"/>
          </a:p>
          <a:p>
            <a:pPr>
              <a:buNone/>
            </a:pPr>
            <a:r>
              <a:rPr lang="en-US" dirty="0"/>
              <a:t>	RWS </a:t>
            </a:r>
            <a:r>
              <a:rPr lang="en-US" dirty="0" err="1"/>
              <a:t>Leefomgeving</a:t>
            </a:r>
            <a:r>
              <a:rPr lang="en-US" dirty="0"/>
              <a:t>, </a:t>
            </a:r>
            <a:r>
              <a:rPr lang="en-US" dirty="0" err="1"/>
              <a:t>Uitvoeringsprogramma</a:t>
            </a:r>
            <a:r>
              <a:rPr lang="en-US" dirty="0"/>
              <a:t> Bodem en Ondergrond: </a:t>
            </a:r>
            <a:r>
              <a:rPr lang="en-US" dirty="0" err="1"/>
              <a:t>ondersteuning</a:t>
            </a:r>
            <a:r>
              <a:rPr lang="en-US" dirty="0"/>
              <a:t> van gemeenten </a:t>
            </a:r>
            <a:r>
              <a:rPr lang="en-US" dirty="0" err="1"/>
              <a:t>bij</a:t>
            </a:r>
            <a:r>
              <a:rPr lang="en-US" dirty="0"/>
              <a:t> het </a:t>
            </a:r>
            <a:r>
              <a:rPr lang="en-US" dirty="0" err="1"/>
              <a:t>opstellen</a:t>
            </a:r>
            <a:r>
              <a:rPr lang="en-US" dirty="0"/>
              <a:t> van </a:t>
            </a:r>
            <a:r>
              <a:rPr lang="en-US" dirty="0" err="1"/>
              <a:t>bodem</a:t>
            </a:r>
            <a:r>
              <a:rPr lang="en-US" dirty="0"/>
              <a:t> &amp; </a:t>
            </a:r>
            <a:r>
              <a:rPr lang="en-US" dirty="0" err="1"/>
              <a:t>ondergrondagenda’s</a:t>
            </a:r>
            <a:r>
              <a:rPr lang="en-US" dirty="0"/>
              <a:t> </a:t>
            </a:r>
            <a:r>
              <a:rPr lang="en-US" dirty="0" err="1"/>
              <a:t>t.b.v</a:t>
            </a:r>
            <a:r>
              <a:rPr lang="en-US" dirty="0"/>
              <a:t>. </a:t>
            </a:r>
            <a:r>
              <a:rPr lang="en-US" dirty="0" err="1"/>
              <a:t>opstellen</a:t>
            </a:r>
            <a:r>
              <a:rPr lang="en-US" dirty="0"/>
              <a:t> van </a:t>
            </a:r>
            <a:r>
              <a:rPr lang="en-US" dirty="0" err="1"/>
              <a:t>omgevingsvisie</a:t>
            </a:r>
            <a:r>
              <a:rPr lang="en-US" dirty="0"/>
              <a:t> en </a:t>
            </a:r>
            <a:r>
              <a:rPr lang="en-US" dirty="0" err="1"/>
              <a:t>uitvoeringsgerichte</a:t>
            </a:r>
            <a:r>
              <a:rPr lang="en-US" dirty="0"/>
              <a:t> </a:t>
            </a:r>
            <a:r>
              <a:rPr lang="en-US" dirty="0" err="1"/>
              <a:t>plannen</a:t>
            </a:r>
            <a:endParaRPr lang="en-US" dirty="0"/>
          </a:p>
          <a:p>
            <a:endParaRPr lang="en-US" dirty="0"/>
          </a:p>
          <a:p>
            <a:r>
              <a:rPr lang="en-US" dirty="0">
                <a:hlinkClick r:id="rId4"/>
              </a:rPr>
              <a:t>www.broinfo.nl</a:t>
            </a:r>
            <a:r>
              <a:rPr lang="en-US" dirty="0"/>
              <a:t> en </a:t>
            </a:r>
            <a:r>
              <a:rPr lang="en-US" dirty="0">
                <a:hlinkClick r:id="rId5"/>
              </a:rPr>
              <a:t>www.dinoloket.nl</a:t>
            </a:r>
            <a:endParaRPr lang="en-US" dirty="0"/>
          </a:p>
          <a:p>
            <a:pPr>
              <a:buNone/>
            </a:pPr>
            <a:r>
              <a:rPr lang="en-US" dirty="0"/>
              <a:t>	</a:t>
            </a:r>
            <a:r>
              <a:rPr lang="en-US" dirty="0" err="1"/>
              <a:t>Informatievoorziening</a:t>
            </a:r>
            <a:r>
              <a:rPr lang="en-US" dirty="0"/>
              <a:t> </a:t>
            </a:r>
            <a:r>
              <a:rPr lang="en-US" dirty="0" err="1"/>
              <a:t>bodem</a:t>
            </a:r>
            <a:r>
              <a:rPr lang="en-US" dirty="0"/>
              <a:t> en </a:t>
            </a:r>
            <a:r>
              <a:rPr lang="en-US" dirty="0" err="1"/>
              <a:t>ondergrond</a:t>
            </a:r>
            <a:endParaRPr lang="en-US" dirty="0"/>
          </a:p>
          <a:p>
            <a:endParaRPr lang="nl-NL" dirty="0"/>
          </a:p>
        </p:txBody>
      </p:sp>
      <p:sp>
        <p:nvSpPr>
          <p:cNvPr id="4" name="Tijdelijke aanduiding voor dianummer 3"/>
          <p:cNvSpPr>
            <a:spLocks noGrp="1"/>
          </p:cNvSpPr>
          <p:nvPr>
            <p:ph type="sldNum" sz="quarter" idx="10"/>
          </p:nvPr>
        </p:nvSpPr>
        <p:spPr/>
        <p:txBody>
          <a:bodyPr/>
          <a:lstStyle/>
          <a:p>
            <a:pPr>
              <a:defRPr/>
            </a:pPr>
            <a:fld id="{EDDDA4D2-8F52-4CBD-8796-85A40E308D30}" type="slidenum">
              <a:rPr lang="nl-NL" smtClean="0"/>
              <a:pPr>
                <a:defRPr/>
              </a:pPr>
              <a:t>20</a:t>
            </a:fld>
            <a:endParaRPr lang="nl-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sheet3.png" descr="/Users/loekweijts/Dropbox/Infographics/Presentatie Omgevingswet/sheet3.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539552" y="2564904"/>
            <a:ext cx="8280920" cy="3717964"/>
          </a:xfrm>
          <a:prstGeom prst="rect">
            <a:avLst/>
          </a:prstGeom>
        </p:spPr>
      </p:pic>
      <p:sp>
        <p:nvSpPr>
          <p:cNvPr id="8" name="Rechthoek 7"/>
          <p:cNvSpPr/>
          <p:nvPr/>
        </p:nvSpPr>
        <p:spPr>
          <a:xfrm>
            <a:off x="4067944" y="1916832"/>
            <a:ext cx="2304256" cy="1077218"/>
          </a:xfrm>
          <a:prstGeom prst="rect">
            <a:avLst/>
          </a:prstGeom>
        </p:spPr>
        <p:txBody>
          <a:bodyPr wrap="square">
            <a:spAutoFit/>
          </a:bodyPr>
          <a:lstStyle/>
          <a:p>
            <a:r>
              <a:rPr lang="nl-NL" sz="1600" b="1" dirty="0">
                <a:solidFill>
                  <a:srgbClr val="002060"/>
                </a:solidFill>
                <a:latin typeface="Verdana" pitchFamily="34" charset="0"/>
                <a:ea typeface="Verdana" pitchFamily="34" charset="0"/>
                <a:cs typeface="Verdana" pitchFamily="34" charset="0"/>
              </a:rPr>
              <a:t>Samenhangende benadering </a:t>
            </a:r>
            <a:r>
              <a:rPr lang="nl-NL" sz="1600" dirty="0">
                <a:solidFill>
                  <a:srgbClr val="002060"/>
                </a:solidFill>
                <a:latin typeface="Verdana" pitchFamily="34" charset="0"/>
                <a:ea typeface="Verdana" pitchFamily="34" charset="0"/>
                <a:cs typeface="Verdana" pitchFamily="34" charset="0"/>
              </a:rPr>
              <a:t>beleid, besluitvorming en regelgeving</a:t>
            </a:r>
          </a:p>
        </p:txBody>
      </p:sp>
      <p:sp>
        <p:nvSpPr>
          <p:cNvPr id="9" name="Tekstvak 8"/>
          <p:cNvSpPr txBox="1"/>
          <p:nvPr/>
        </p:nvSpPr>
        <p:spPr>
          <a:xfrm>
            <a:off x="4211960" y="4581128"/>
            <a:ext cx="3168352" cy="830997"/>
          </a:xfrm>
          <a:prstGeom prst="rect">
            <a:avLst/>
          </a:prstGeom>
          <a:noFill/>
        </p:spPr>
        <p:txBody>
          <a:bodyPr wrap="square" rtlCol="0">
            <a:spAutoFit/>
          </a:bodyPr>
          <a:lstStyle/>
          <a:p>
            <a:pPr>
              <a:buNone/>
            </a:pPr>
            <a:r>
              <a:rPr lang="nl-NL" sz="1600" b="1" dirty="0">
                <a:solidFill>
                  <a:srgbClr val="002060"/>
                </a:solidFill>
                <a:latin typeface="+mn-lt"/>
              </a:rPr>
              <a:t>Inzichtelijkheid</a:t>
            </a:r>
            <a:r>
              <a:rPr lang="nl-NL" sz="1600" dirty="0">
                <a:solidFill>
                  <a:srgbClr val="002060"/>
                </a:solidFill>
                <a:latin typeface="+mn-lt"/>
              </a:rPr>
              <a:t>, voorspelbaarheid en </a:t>
            </a:r>
          </a:p>
          <a:p>
            <a:pPr>
              <a:buNone/>
            </a:pPr>
            <a:r>
              <a:rPr lang="nl-NL" sz="1600" dirty="0">
                <a:solidFill>
                  <a:srgbClr val="002060"/>
                </a:solidFill>
                <a:latin typeface="+mn-lt"/>
              </a:rPr>
              <a:t>gebruiksgemak</a:t>
            </a:r>
            <a:endParaRPr lang="en-US" sz="1600" dirty="0">
              <a:solidFill>
                <a:srgbClr val="002060"/>
              </a:solidFill>
              <a:latin typeface="+mn-lt"/>
            </a:endParaRPr>
          </a:p>
        </p:txBody>
      </p:sp>
      <p:sp>
        <p:nvSpPr>
          <p:cNvPr id="10" name="Tekstvak 9"/>
          <p:cNvSpPr txBox="1"/>
          <p:nvPr/>
        </p:nvSpPr>
        <p:spPr>
          <a:xfrm>
            <a:off x="6732240" y="2348880"/>
            <a:ext cx="2411760" cy="584776"/>
          </a:xfrm>
          <a:prstGeom prst="rect">
            <a:avLst/>
          </a:prstGeom>
          <a:noFill/>
        </p:spPr>
        <p:txBody>
          <a:bodyPr wrap="square" rtlCol="0">
            <a:spAutoFit/>
          </a:bodyPr>
          <a:lstStyle/>
          <a:p>
            <a:r>
              <a:rPr lang="nl-NL" sz="1600" dirty="0">
                <a:solidFill>
                  <a:srgbClr val="002060"/>
                </a:solidFill>
                <a:latin typeface="Verdana" pitchFamily="34" charset="0"/>
                <a:ea typeface="Verdana" pitchFamily="34" charset="0"/>
                <a:cs typeface="Verdana" pitchFamily="34" charset="0"/>
              </a:rPr>
              <a:t>Bestuurlijke </a:t>
            </a:r>
            <a:r>
              <a:rPr lang="nl-NL" sz="1600" b="1" dirty="0">
                <a:solidFill>
                  <a:srgbClr val="002060"/>
                </a:solidFill>
                <a:latin typeface="Verdana" pitchFamily="34" charset="0"/>
                <a:ea typeface="Verdana" pitchFamily="34" charset="0"/>
                <a:cs typeface="Verdana" pitchFamily="34" charset="0"/>
              </a:rPr>
              <a:t>afwegingsruimte</a:t>
            </a:r>
          </a:p>
        </p:txBody>
      </p:sp>
      <p:sp>
        <p:nvSpPr>
          <p:cNvPr id="11" name="Tekstvak 10"/>
          <p:cNvSpPr txBox="1"/>
          <p:nvPr/>
        </p:nvSpPr>
        <p:spPr>
          <a:xfrm>
            <a:off x="467544" y="2060848"/>
            <a:ext cx="2736304" cy="830997"/>
          </a:xfrm>
          <a:prstGeom prst="rect">
            <a:avLst/>
          </a:prstGeom>
          <a:noFill/>
        </p:spPr>
        <p:txBody>
          <a:bodyPr wrap="square" rtlCol="0">
            <a:spAutoFit/>
          </a:bodyPr>
          <a:lstStyle/>
          <a:p>
            <a:r>
              <a:rPr lang="nl-NL" sz="1600" b="1" dirty="0">
                <a:solidFill>
                  <a:srgbClr val="002060"/>
                </a:solidFill>
                <a:latin typeface="Verdana" pitchFamily="34" charset="0"/>
                <a:ea typeface="Verdana" pitchFamily="34" charset="0"/>
                <a:cs typeface="Verdana" pitchFamily="34" charset="0"/>
              </a:rPr>
              <a:t>Versnellen</a:t>
            </a:r>
            <a:r>
              <a:rPr lang="nl-NL" sz="1600" dirty="0">
                <a:solidFill>
                  <a:srgbClr val="002060"/>
                </a:solidFill>
                <a:latin typeface="Verdana" pitchFamily="34" charset="0"/>
                <a:ea typeface="Verdana" pitchFamily="34" charset="0"/>
                <a:cs typeface="Verdana" pitchFamily="34" charset="0"/>
              </a:rPr>
              <a:t> en </a:t>
            </a:r>
            <a:r>
              <a:rPr lang="nl-NL" sz="1600" b="1" dirty="0">
                <a:solidFill>
                  <a:srgbClr val="002060"/>
                </a:solidFill>
                <a:latin typeface="Verdana" pitchFamily="34" charset="0"/>
                <a:ea typeface="Verdana" pitchFamily="34" charset="0"/>
                <a:cs typeface="Verdana" pitchFamily="34" charset="0"/>
              </a:rPr>
              <a:t>verbeteren</a:t>
            </a:r>
            <a:r>
              <a:rPr lang="nl-NL" sz="1600" dirty="0">
                <a:solidFill>
                  <a:srgbClr val="002060"/>
                </a:solidFill>
                <a:latin typeface="Verdana" pitchFamily="34" charset="0"/>
                <a:ea typeface="Verdana" pitchFamily="34" charset="0"/>
                <a:cs typeface="Verdana" pitchFamily="34" charset="0"/>
              </a:rPr>
              <a:t> besluitvorming</a:t>
            </a:r>
          </a:p>
        </p:txBody>
      </p:sp>
      <p:sp>
        <p:nvSpPr>
          <p:cNvPr id="13" name="Titel 1"/>
          <p:cNvSpPr txBox="1">
            <a:spLocks/>
          </p:cNvSpPr>
          <p:nvPr/>
        </p:nvSpPr>
        <p:spPr bwMode="auto">
          <a:xfrm>
            <a:off x="467544" y="1196752"/>
            <a:ext cx="8401050" cy="4921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600" b="1" i="0" u="none" strike="noStrike" kern="0" cap="none" spc="0" normalizeH="0" baseline="0" noProof="0" dirty="0">
                <a:ln>
                  <a:noFill/>
                </a:ln>
                <a:solidFill>
                  <a:srgbClr val="70A426"/>
                </a:solidFill>
                <a:effectLst/>
                <a:uLnTx/>
                <a:uFillTx/>
                <a:latin typeface="+mj-lt"/>
                <a:ea typeface="+mj-ea"/>
                <a:cs typeface="+mj-cs"/>
              </a:rPr>
              <a:t>Verbeterdoelen</a:t>
            </a:r>
            <a:r>
              <a:rPr kumimoji="0" lang="nl-NL" sz="2600" b="1" i="0" u="none" strike="noStrike" kern="0" cap="none" spc="0" normalizeH="0" noProof="0" dirty="0">
                <a:ln>
                  <a:noFill/>
                </a:ln>
                <a:solidFill>
                  <a:srgbClr val="70A426"/>
                </a:solidFill>
                <a:effectLst/>
                <a:uLnTx/>
                <a:uFillTx/>
                <a:latin typeface="+mj-lt"/>
                <a:ea typeface="+mj-ea"/>
                <a:cs typeface="+mj-cs"/>
              </a:rPr>
              <a:t> van </a:t>
            </a:r>
            <a:r>
              <a:rPr kumimoji="0" lang="nl-NL" sz="2600" b="1" i="0" u="none" strike="noStrike" kern="0" cap="none" spc="0" normalizeH="0" baseline="0" noProof="0" dirty="0">
                <a:ln>
                  <a:noFill/>
                </a:ln>
                <a:solidFill>
                  <a:srgbClr val="70A426"/>
                </a:solidFill>
                <a:effectLst/>
                <a:uLnTx/>
                <a:uFillTx/>
                <a:latin typeface="+mj-lt"/>
                <a:ea typeface="+mj-ea"/>
                <a:cs typeface="+mj-cs"/>
              </a:rPr>
              <a:t>de Omgevingswet</a:t>
            </a:r>
          </a:p>
        </p:txBody>
      </p:sp>
      <p:sp>
        <p:nvSpPr>
          <p:cNvPr id="12" name="Tijdelijke aanduiding voor dianummer 11"/>
          <p:cNvSpPr>
            <a:spLocks noGrp="1"/>
          </p:cNvSpPr>
          <p:nvPr>
            <p:ph type="sldNum" sz="quarter" idx="10"/>
          </p:nvPr>
        </p:nvSpPr>
        <p:spPr/>
        <p:txBody>
          <a:bodyPr/>
          <a:lstStyle/>
          <a:p>
            <a:pPr>
              <a:defRPr/>
            </a:pPr>
            <a:fld id="{EDDDA4D2-8F52-4CBD-8796-85A40E308D30}" type="slidenum">
              <a:rPr lang="nl-NL" smtClean="0"/>
              <a:pPr>
                <a:defRPr/>
              </a:pPr>
              <a:t>3</a:t>
            </a:fld>
            <a:endParaRPr lang="nl-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A426"/>
                </a:solidFill>
              </a:rPr>
              <a:t>Doelen</a:t>
            </a:r>
          </a:p>
        </p:txBody>
      </p:sp>
      <p:sp>
        <p:nvSpPr>
          <p:cNvPr id="4" name="Tijdelijke aanduiding voor dianummer 3"/>
          <p:cNvSpPr>
            <a:spLocks noGrp="1"/>
          </p:cNvSpPr>
          <p:nvPr>
            <p:ph type="sldNum" sz="quarter" idx="10"/>
          </p:nvPr>
        </p:nvSpPr>
        <p:spPr/>
        <p:txBody>
          <a:bodyPr/>
          <a:lstStyle/>
          <a:p>
            <a:pPr>
              <a:defRPr/>
            </a:pPr>
            <a:fld id="{EDDDA4D2-8F52-4CBD-8796-85A40E308D30}" type="slidenum">
              <a:rPr lang="nl-NL" smtClean="0"/>
              <a:pPr>
                <a:defRPr/>
              </a:pPr>
              <a:t>4</a:t>
            </a:fld>
            <a:endParaRPr lang="nl-NL"/>
          </a:p>
        </p:txBody>
      </p:sp>
      <p:sp>
        <p:nvSpPr>
          <p:cNvPr id="5" name="Tijdelijke aanduiding voor inhoud 2"/>
          <p:cNvSpPr>
            <a:spLocks noGrp="1"/>
          </p:cNvSpPr>
          <p:nvPr>
            <p:ph idx="4294967295"/>
          </p:nvPr>
        </p:nvSpPr>
        <p:spPr>
          <a:xfrm>
            <a:off x="467544" y="2060848"/>
            <a:ext cx="7526338" cy="3888432"/>
          </a:xfrm>
        </p:spPr>
        <p:txBody>
          <a:bodyPr lIns="91440" tIns="45720" rIns="91440" bIns="45720"/>
          <a:lstStyle/>
          <a:p>
            <a:r>
              <a:rPr lang="nl-NL" altLang="nl-NL" sz="2400" dirty="0"/>
              <a:t> Algemene doelstelling </a:t>
            </a:r>
            <a:r>
              <a:rPr lang="nl-NL" altLang="nl-NL" sz="2400" dirty="0" err="1"/>
              <a:t>Ow</a:t>
            </a:r>
            <a:r>
              <a:rPr lang="nl-NL" altLang="nl-NL" sz="2400" dirty="0"/>
              <a:t> (a</a:t>
            </a:r>
            <a:r>
              <a:rPr lang="nl-NL" sz="2400" dirty="0">
                <a:cs typeface="Arial" charset="0"/>
              </a:rPr>
              <a:t>rt. 1.3)</a:t>
            </a:r>
          </a:p>
          <a:p>
            <a:pPr marL="914400" lvl="2" indent="-342900">
              <a:buFontTx/>
              <a:buAutoNum type="alphaLcPeriod"/>
            </a:pPr>
            <a:r>
              <a:rPr lang="nl-NL" dirty="0"/>
              <a:t>bereiken en in stand houden van een veilige en gezonde fysieke leefomgeving en een </a:t>
            </a:r>
            <a:r>
              <a:rPr lang="nl-NL" u="sng" dirty="0"/>
              <a:t>goede omgevingskwaliteit</a:t>
            </a:r>
            <a:r>
              <a:rPr lang="nl-NL" dirty="0"/>
              <a:t>, en</a:t>
            </a:r>
          </a:p>
          <a:p>
            <a:pPr marL="914400" lvl="2" indent="-342900">
              <a:buFontTx/>
              <a:buAutoNum type="alphaLcPeriod"/>
            </a:pPr>
            <a:r>
              <a:rPr lang="nl-NL" u="sng" dirty="0"/>
              <a:t>doelmatig beheren, gebruiken </a:t>
            </a:r>
            <a:r>
              <a:rPr lang="nl-NL" dirty="0"/>
              <a:t>en ontwikkelen van de fysieke leefomgeving ter vervulling van </a:t>
            </a:r>
            <a:r>
              <a:rPr lang="nl-NL" u="sng" dirty="0"/>
              <a:t>maatschappelijke behoeften</a:t>
            </a:r>
            <a:r>
              <a:rPr lang="nl-NL" dirty="0"/>
              <a:t>.</a:t>
            </a:r>
          </a:p>
          <a:p>
            <a:r>
              <a:rPr lang="nl-NL" altLang="nl-NL" sz="2400" dirty="0"/>
              <a:t> Onderlinge taken en bevoegdheden</a:t>
            </a:r>
          </a:p>
          <a:p>
            <a:pPr>
              <a:buNone/>
            </a:pPr>
            <a:r>
              <a:rPr lang="nl-NL" altLang="nl-NL" sz="2400" dirty="0"/>
              <a:t>    afstemmen</a:t>
            </a:r>
          </a:p>
          <a:p>
            <a:pPr marL="914400" lvl="2" indent="-342900"/>
            <a:r>
              <a:rPr lang="nl-NL" altLang="nl-NL" sz="2000" dirty="0"/>
              <a:t>Samenwerken steeds belangrijker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A426"/>
                </a:solidFill>
              </a:rPr>
              <a:t>Sturende principes van de Omgevingswet</a:t>
            </a:r>
          </a:p>
        </p:txBody>
      </p:sp>
      <p:sp>
        <p:nvSpPr>
          <p:cNvPr id="3" name="Tijdelijke aanduiding voor inhoud 2"/>
          <p:cNvSpPr>
            <a:spLocks noGrp="1"/>
          </p:cNvSpPr>
          <p:nvPr>
            <p:ph idx="1"/>
          </p:nvPr>
        </p:nvSpPr>
        <p:spPr>
          <a:xfrm>
            <a:off x="466725" y="2068513"/>
            <a:ext cx="8401050" cy="3376711"/>
          </a:xfrm>
        </p:spPr>
        <p:txBody>
          <a:bodyPr>
            <a:normAutofit/>
          </a:bodyPr>
          <a:lstStyle/>
          <a:p>
            <a:pPr lvl="0" fontAlgn="base"/>
            <a:r>
              <a:rPr lang="nl-NL" b="1" dirty="0">
                <a:solidFill>
                  <a:srgbClr val="002060"/>
                </a:solidFill>
              </a:rPr>
              <a:t>Decentraal tenzij</a:t>
            </a:r>
          </a:p>
          <a:p>
            <a:pPr fontAlgn="base"/>
            <a:r>
              <a:rPr lang="nl-NL" dirty="0">
                <a:solidFill>
                  <a:srgbClr val="002060"/>
                </a:solidFill>
              </a:rPr>
              <a:t>Meer flexibiliteit</a:t>
            </a:r>
          </a:p>
          <a:p>
            <a:r>
              <a:rPr lang="nl-NL" dirty="0">
                <a:solidFill>
                  <a:srgbClr val="002060"/>
                </a:solidFill>
              </a:rPr>
              <a:t>Gelijkwaardig beschermingsniveau</a:t>
            </a:r>
          </a:p>
          <a:p>
            <a:pPr lvl="0" fontAlgn="base"/>
            <a:r>
              <a:rPr lang="nl-NL" dirty="0">
                <a:solidFill>
                  <a:srgbClr val="002060"/>
                </a:solidFill>
              </a:rPr>
              <a:t>Aansluiting bij bestaande rollen en verantwoordelijkheden van burgers, bedrijven en overheid</a:t>
            </a:r>
          </a:p>
          <a:p>
            <a:pPr lvl="0"/>
            <a:r>
              <a:rPr lang="nl-NL" dirty="0">
                <a:solidFill>
                  <a:srgbClr val="002060"/>
                </a:solidFill>
              </a:rPr>
              <a:t>Aansluiten bij de bestaande bestuurlijke taakverdeling</a:t>
            </a:r>
          </a:p>
          <a:p>
            <a:pPr lvl="0" fontAlgn="base"/>
            <a:r>
              <a:rPr lang="en-US" dirty="0" err="1">
                <a:solidFill>
                  <a:srgbClr val="002060"/>
                </a:solidFill>
              </a:rPr>
              <a:t>Samenwerken</a:t>
            </a:r>
            <a:endParaRPr lang="nl-NL" dirty="0">
              <a:solidFill>
                <a:srgbClr val="002060"/>
              </a:solidFill>
            </a:endParaRPr>
          </a:p>
          <a:p>
            <a:pPr lvl="0" fontAlgn="base"/>
            <a:r>
              <a:rPr lang="nl-NL" dirty="0">
                <a:solidFill>
                  <a:srgbClr val="002060"/>
                </a:solidFill>
              </a:rPr>
              <a:t>Vertrouwen!!</a:t>
            </a:r>
          </a:p>
          <a:p>
            <a:endParaRPr lang="nl-NL" dirty="0"/>
          </a:p>
        </p:txBody>
      </p:sp>
      <p:sp>
        <p:nvSpPr>
          <p:cNvPr id="4" name="Tijdelijke aanduiding voor dianummer 3"/>
          <p:cNvSpPr>
            <a:spLocks noGrp="1"/>
          </p:cNvSpPr>
          <p:nvPr>
            <p:ph type="sldNum" sz="quarter" idx="10"/>
          </p:nvPr>
        </p:nvSpPr>
        <p:spPr/>
        <p:txBody>
          <a:bodyPr/>
          <a:lstStyle/>
          <a:p>
            <a:pPr>
              <a:defRPr/>
            </a:pPr>
            <a:fld id="{EDDDA4D2-8F52-4CBD-8796-85A40E308D30}" type="slidenum">
              <a:rPr lang="nl-NL" smtClean="0"/>
              <a:pPr>
                <a:defRPr/>
              </a:pPr>
              <a:t>5</a:t>
            </a:fld>
            <a:endParaRPr lang="nl-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clipArt" sz="half" idx="2"/>
          </p:nvPr>
        </p:nvPicPr>
        <p:blipFill>
          <a:blip r:embed="rId3" cstate="print"/>
          <a:srcRect/>
          <a:stretch>
            <a:fillRect/>
          </a:stretch>
        </p:blipFill>
        <p:spPr bwMode="auto">
          <a:xfrm>
            <a:off x="-36512" y="1027121"/>
            <a:ext cx="9144000" cy="5987360"/>
          </a:xfrm>
          <a:prstGeom prst="rect">
            <a:avLst/>
          </a:prstGeom>
          <a:noFill/>
          <a:ln w="9525">
            <a:noFill/>
            <a:miter lim="800000"/>
            <a:headEnd/>
            <a:tailEnd/>
          </a:ln>
        </p:spPr>
      </p:pic>
      <p:sp>
        <p:nvSpPr>
          <p:cNvPr id="7" name="Ovaal 6"/>
          <p:cNvSpPr/>
          <p:nvPr/>
        </p:nvSpPr>
        <p:spPr bwMode="auto">
          <a:xfrm>
            <a:off x="251520" y="2420888"/>
            <a:ext cx="2232248" cy="1512168"/>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charset="0"/>
            </a:endParaRPr>
          </a:p>
        </p:txBody>
      </p:sp>
      <p:sp>
        <p:nvSpPr>
          <p:cNvPr id="5" name="Rechthoek 4"/>
          <p:cNvSpPr/>
          <p:nvPr/>
        </p:nvSpPr>
        <p:spPr bwMode="auto">
          <a:xfrm>
            <a:off x="1331640" y="3284984"/>
            <a:ext cx="1008112" cy="144016"/>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charset="0"/>
            </a:endParaRPr>
          </a:p>
        </p:txBody>
      </p:sp>
      <p:sp>
        <p:nvSpPr>
          <p:cNvPr id="4" name="Tekstvak 3"/>
          <p:cNvSpPr txBox="1"/>
          <p:nvPr/>
        </p:nvSpPr>
        <p:spPr>
          <a:xfrm>
            <a:off x="1230789" y="3212976"/>
            <a:ext cx="774571" cy="215444"/>
          </a:xfrm>
          <a:prstGeom prst="rect">
            <a:avLst/>
          </a:prstGeom>
          <a:noFill/>
        </p:spPr>
        <p:txBody>
          <a:bodyPr wrap="none" rtlCol="0">
            <a:spAutoFit/>
          </a:bodyPr>
          <a:lstStyle/>
          <a:p>
            <a:r>
              <a:rPr lang="en-US" sz="800" dirty="0">
                <a:solidFill>
                  <a:srgbClr val="C00000"/>
                </a:solidFill>
              </a:rPr>
              <a:t>en gemeenten</a:t>
            </a:r>
            <a:r>
              <a:rPr lang="en-US" sz="800" dirty="0"/>
              <a:t>.</a:t>
            </a:r>
            <a:endParaRPr lang="nl-NL"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5370" y="1042888"/>
            <a:ext cx="7485062" cy="369888"/>
          </a:xfrm>
        </p:spPr>
        <p:txBody>
          <a:bodyPr/>
          <a:lstStyle/>
          <a:p>
            <a:r>
              <a:rPr lang="nl-NL" dirty="0">
                <a:solidFill>
                  <a:srgbClr val="C00000"/>
                </a:solidFill>
              </a:rPr>
              <a:t>Vormgeven visie, beleid en uitvoering</a:t>
            </a:r>
          </a:p>
        </p:txBody>
      </p:sp>
      <p:sp>
        <p:nvSpPr>
          <p:cNvPr id="3" name="Tijdelijke aanduiding voor inhoud 2"/>
          <p:cNvSpPr>
            <a:spLocks noGrp="1"/>
          </p:cNvSpPr>
          <p:nvPr>
            <p:ph idx="1"/>
          </p:nvPr>
        </p:nvSpPr>
        <p:spPr>
          <a:xfrm>
            <a:off x="1043608" y="1700808"/>
            <a:ext cx="7504112" cy="2349500"/>
          </a:xfrm>
        </p:spPr>
        <p:txBody>
          <a:bodyPr/>
          <a:lstStyle/>
          <a:p>
            <a:pPr marL="0" indent="0">
              <a:buFont typeface="Wingdings" pitchFamily="2" charset="2"/>
              <a:buNone/>
              <a:defRPr/>
            </a:pPr>
            <a:r>
              <a:rPr lang="nl-NL" altLang="nl-NL" sz="2200" dirty="0"/>
              <a:t>Beleidsdoelen en -regels in:</a:t>
            </a:r>
          </a:p>
          <a:p>
            <a:pPr>
              <a:defRPr/>
            </a:pPr>
            <a:r>
              <a:rPr lang="nl-NL" altLang="nl-NL" dirty="0"/>
              <a:t>Omgevingsvisie (rijk, provincie, gemeente) </a:t>
            </a:r>
          </a:p>
          <a:p>
            <a:pPr>
              <a:defRPr/>
            </a:pPr>
            <a:r>
              <a:rPr lang="nl-NL" altLang="nl-NL" dirty="0"/>
              <a:t>Omgevingsplan (gemeente)</a:t>
            </a:r>
          </a:p>
          <a:p>
            <a:pPr>
              <a:defRPr/>
            </a:pPr>
            <a:r>
              <a:rPr lang="nl-NL" altLang="nl-NL" dirty="0"/>
              <a:t>Omgevingsverordening (provincie en waterschap)</a:t>
            </a:r>
          </a:p>
          <a:p>
            <a:pPr>
              <a:defRPr/>
            </a:pPr>
            <a:r>
              <a:rPr lang="nl-NL" altLang="nl-NL" dirty="0"/>
              <a:t>Programma (alle overheden)</a:t>
            </a:r>
          </a:p>
          <a:p>
            <a:pPr>
              <a:defRPr/>
            </a:pPr>
            <a:endParaRPr lang="nl-NL" sz="2000" dirty="0"/>
          </a:p>
        </p:txBody>
      </p:sp>
      <p:grpSp>
        <p:nvGrpSpPr>
          <p:cNvPr id="32" name="Groep 31"/>
          <p:cNvGrpSpPr/>
          <p:nvPr/>
        </p:nvGrpSpPr>
        <p:grpSpPr>
          <a:xfrm>
            <a:off x="755576" y="3717032"/>
            <a:ext cx="7764802" cy="2334157"/>
            <a:chOff x="1391898" y="4075113"/>
            <a:chExt cx="7764802" cy="2334157"/>
          </a:xfrm>
        </p:grpSpPr>
        <p:sp>
          <p:nvSpPr>
            <p:cNvPr id="5" name="Rechthoek 4"/>
            <p:cNvSpPr>
              <a:spLocks noChangeArrowheads="1"/>
            </p:cNvSpPr>
            <p:nvPr/>
          </p:nvSpPr>
          <p:spPr bwMode="auto">
            <a:xfrm>
              <a:off x="2035175" y="4081463"/>
              <a:ext cx="1069975" cy="388937"/>
            </a:xfrm>
            <a:prstGeom prst="rect">
              <a:avLst/>
            </a:prstGeom>
            <a:gradFill rotWithShape="1">
              <a:gsLst>
                <a:gs pos="0">
                  <a:srgbClr val="BEF397"/>
                </a:gs>
                <a:gs pos="50000">
                  <a:srgbClr val="D5F6C0"/>
                </a:gs>
                <a:gs pos="100000">
                  <a:srgbClr val="EAFAE0"/>
                </a:gs>
              </a:gsLst>
              <a:lin ang="10800000" scaled="1"/>
            </a:gradFill>
            <a:ln w="6350" algn="ctr">
              <a:solidFill>
                <a:schemeClr val="bg2"/>
              </a:solidFill>
              <a:round/>
              <a:headEnd/>
              <a:tailEnd/>
            </a:ln>
          </p:spPr>
          <p:txBody>
            <a:bodyPr lIns="180000" tIns="180000" rIns="180000" bIns="180000"/>
            <a:lstStyle/>
            <a:p>
              <a:pPr eaLnBrk="1" hangingPunct="1">
                <a:spcBef>
                  <a:spcPct val="50000"/>
                </a:spcBef>
                <a:buClr>
                  <a:schemeClr val="bg2"/>
                </a:buClr>
                <a:buFont typeface="Wingdings" pitchFamily="2" charset="2"/>
                <a:buNone/>
              </a:pPr>
              <a:endParaRPr lang="nl-NL"/>
            </a:p>
          </p:txBody>
        </p:sp>
        <p:sp>
          <p:nvSpPr>
            <p:cNvPr id="6" name="Rechthoek 5"/>
            <p:cNvSpPr/>
            <p:nvPr/>
          </p:nvSpPr>
          <p:spPr bwMode="auto">
            <a:xfrm>
              <a:off x="1391898" y="5057184"/>
              <a:ext cx="1069676" cy="420065"/>
            </a:xfrm>
            <a:prstGeom prst="rect">
              <a:avLst/>
            </a:prstGeom>
            <a:gradFill flip="none" rotWithShape="1">
              <a:gsLst>
                <a:gs pos="0">
                  <a:srgbClr val="CCFFFF">
                    <a:shade val="30000"/>
                    <a:satMod val="115000"/>
                  </a:srgbClr>
                </a:gs>
                <a:gs pos="50000">
                  <a:srgbClr val="CCFFFF">
                    <a:shade val="67500"/>
                    <a:satMod val="115000"/>
                  </a:srgbClr>
                </a:gs>
                <a:gs pos="100000">
                  <a:srgbClr val="CCFFFF">
                    <a:shade val="100000"/>
                    <a:satMod val="115000"/>
                  </a:srgbClr>
                </a:gs>
              </a:gsLst>
              <a:path path="circle">
                <a:fillToRect l="100000" t="100000"/>
              </a:path>
              <a:tileRect r="-100000" b="-100000"/>
            </a:gradFill>
            <a:ln w="6350" cap="flat" cmpd="sng" algn="ctr">
              <a:solidFill>
                <a:schemeClr val="bg2"/>
              </a:solidFill>
              <a:prstDash val="solid"/>
              <a:round/>
              <a:headEnd type="none" w="med" len="med"/>
              <a:tailEnd type="none" w="med" len="med"/>
            </a:ln>
            <a:effectLst/>
          </p:spPr>
          <p:txBody>
            <a:bodyPr lIns="180000" tIns="180000" rIns="180000" bIns="180000"/>
            <a:lstStyle/>
            <a:p>
              <a:pPr eaLnBrk="1" hangingPunct="1">
                <a:spcBef>
                  <a:spcPct val="50000"/>
                </a:spcBef>
                <a:buClr>
                  <a:schemeClr val="bg2"/>
                </a:buClr>
                <a:buFont typeface="Wingdings" pitchFamily="2" charset="2"/>
                <a:buNone/>
                <a:defRPr/>
              </a:pPr>
              <a:endParaRPr lang="nl-NL"/>
            </a:p>
          </p:txBody>
        </p:sp>
        <p:sp>
          <p:nvSpPr>
            <p:cNvPr id="7" name="Rechthoek 6"/>
            <p:cNvSpPr/>
            <p:nvPr/>
          </p:nvSpPr>
          <p:spPr bwMode="auto">
            <a:xfrm>
              <a:off x="2883020" y="5057184"/>
              <a:ext cx="1069676" cy="420065"/>
            </a:xfrm>
            <a:prstGeom prst="rect">
              <a:avLst/>
            </a:prstGeom>
            <a:gradFill flip="none" rotWithShape="1">
              <a:gsLst>
                <a:gs pos="0">
                  <a:srgbClr val="F79FA7">
                    <a:tint val="66000"/>
                    <a:satMod val="160000"/>
                  </a:srgbClr>
                </a:gs>
                <a:gs pos="50000">
                  <a:srgbClr val="F79FA7">
                    <a:tint val="44500"/>
                    <a:satMod val="160000"/>
                  </a:srgbClr>
                </a:gs>
                <a:gs pos="100000">
                  <a:srgbClr val="F79FA7">
                    <a:tint val="23500"/>
                    <a:satMod val="160000"/>
                  </a:srgbClr>
                </a:gs>
              </a:gsLst>
              <a:path path="circle">
                <a:fillToRect l="100000" b="100000"/>
              </a:path>
              <a:tileRect t="-100000" r="-100000"/>
            </a:gradFill>
            <a:ln w="6350" cap="flat" cmpd="sng" algn="ctr">
              <a:solidFill>
                <a:schemeClr val="bg2"/>
              </a:solidFill>
              <a:prstDash val="solid"/>
              <a:round/>
              <a:headEnd type="none" w="med" len="med"/>
              <a:tailEnd type="none" w="med" len="med"/>
            </a:ln>
            <a:effectLst/>
          </p:spPr>
          <p:txBody>
            <a:bodyPr lIns="180000" tIns="180000" rIns="180000" bIns="180000"/>
            <a:lstStyle/>
            <a:p>
              <a:pPr eaLnBrk="1" hangingPunct="1">
                <a:spcBef>
                  <a:spcPct val="50000"/>
                </a:spcBef>
                <a:buClr>
                  <a:schemeClr val="bg2"/>
                </a:buClr>
                <a:buFont typeface="Wingdings" pitchFamily="2" charset="2"/>
                <a:buNone/>
                <a:defRPr/>
              </a:pPr>
              <a:endParaRPr lang="nl-NL"/>
            </a:p>
          </p:txBody>
        </p:sp>
        <p:sp>
          <p:nvSpPr>
            <p:cNvPr id="8" name="Tekstvak 7"/>
            <p:cNvSpPr txBox="1">
              <a:spLocks noChangeArrowheads="1"/>
            </p:cNvSpPr>
            <p:nvPr/>
          </p:nvSpPr>
          <p:spPr bwMode="auto">
            <a:xfrm>
              <a:off x="2092325" y="4098925"/>
              <a:ext cx="942975" cy="338138"/>
            </a:xfrm>
            <a:prstGeom prst="rect">
              <a:avLst/>
            </a:prstGeom>
            <a:noFill/>
            <a:ln w="9525">
              <a:noFill/>
              <a:miter lim="800000"/>
              <a:headEnd/>
              <a:tailEnd/>
            </a:ln>
          </p:spPr>
          <p:txBody>
            <a:bodyPr wrap="none">
              <a:spAutoFit/>
            </a:bodyPr>
            <a:lstStyle/>
            <a:p>
              <a:r>
                <a:rPr lang="nl-NL" sz="1600"/>
                <a:t>Visie rijk</a:t>
              </a:r>
            </a:p>
          </p:txBody>
        </p:sp>
        <p:sp>
          <p:nvSpPr>
            <p:cNvPr id="9" name="Tekstvak 8"/>
            <p:cNvSpPr txBox="1">
              <a:spLocks noChangeArrowheads="1"/>
            </p:cNvSpPr>
            <p:nvPr/>
          </p:nvSpPr>
          <p:spPr bwMode="auto">
            <a:xfrm>
              <a:off x="1530350" y="4994275"/>
              <a:ext cx="933450" cy="522288"/>
            </a:xfrm>
            <a:prstGeom prst="rect">
              <a:avLst/>
            </a:prstGeom>
            <a:noFill/>
            <a:ln w="9525">
              <a:noFill/>
              <a:miter lim="800000"/>
              <a:headEnd/>
              <a:tailEnd/>
            </a:ln>
          </p:spPr>
          <p:txBody>
            <a:bodyPr>
              <a:spAutoFit/>
            </a:bodyPr>
            <a:lstStyle/>
            <a:p>
              <a:r>
                <a:rPr lang="nl-NL" sz="1400"/>
                <a:t>Ow en </a:t>
              </a:r>
              <a:br>
                <a:rPr lang="nl-NL" sz="1400"/>
              </a:br>
              <a:r>
                <a:rPr lang="nl-NL" sz="1400"/>
                <a:t>amvb’s</a:t>
              </a:r>
            </a:p>
          </p:txBody>
        </p:sp>
        <p:sp>
          <p:nvSpPr>
            <p:cNvPr id="10" name="Tekstvak 9"/>
            <p:cNvSpPr txBox="1">
              <a:spLocks noChangeArrowheads="1"/>
            </p:cNvSpPr>
            <p:nvPr/>
          </p:nvSpPr>
          <p:spPr bwMode="auto">
            <a:xfrm>
              <a:off x="2836863" y="5108575"/>
              <a:ext cx="1119187" cy="307975"/>
            </a:xfrm>
            <a:prstGeom prst="rect">
              <a:avLst/>
            </a:prstGeom>
            <a:noFill/>
            <a:ln w="9525">
              <a:noFill/>
              <a:miter lim="800000"/>
              <a:headEnd/>
              <a:tailEnd/>
            </a:ln>
          </p:spPr>
          <p:txBody>
            <a:bodyPr wrap="none">
              <a:spAutoFit/>
            </a:bodyPr>
            <a:lstStyle/>
            <a:p>
              <a:r>
                <a:rPr lang="nl-NL" sz="1400"/>
                <a:t>Programma</a:t>
              </a:r>
            </a:p>
          </p:txBody>
        </p:sp>
        <p:cxnSp>
          <p:nvCxnSpPr>
            <p:cNvPr id="11" name="Rechte verbindingslijn met pijl 10"/>
            <p:cNvCxnSpPr>
              <a:stCxn id="5" idx="2"/>
              <a:endCxn id="9" idx="0"/>
            </p:cNvCxnSpPr>
            <p:nvPr/>
          </p:nvCxnSpPr>
          <p:spPr bwMode="auto">
            <a:xfrm flipH="1">
              <a:off x="1997075" y="4470400"/>
              <a:ext cx="573088" cy="523875"/>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2" name="Rechte verbindingslijn met pijl 11"/>
            <p:cNvCxnSpPr>
              <a:stCxn id="5" idx="2"/>
            </p:cNvCxnSpPr>
            <p:nvPr/>
          </p:nvCxnSpPr>
          <p:spPr bwMode="auto">
            <a:xfrm>
              <a:off x="2570163" y="4470400"/>
              <a:ext cx="749300" cy="517525"/>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3" name="Rechte verbindingslijn met pijl 12"/>
            <p:cNvCxnSpPr/>
            <p:nvPr/>
          </p:nvCxnSpPr>
          <p:spPr bwMode="auto">
            <a:xfrm>
              <a:off x="2462213" y="5267325"/>
              <a:ext cx="384175" cy="0"/>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14" name="Rechthoek 13"/>
            <p:cNvSpPr>
              <a:spLocks noChangeArrowheads="1"/>
            </p:cNvSpPr>
            <p:nvPr/>
          </p:nvSpPr>
          <p:spPr bwMode="auto">
            <a:xfrm>
              <a:off x="4651375" y="4533900"/>
              <a:ext cx="1069975" cy="387350"/>
            </a:xfrm>
            <a:prstGeom prst="rect">
              <a:avLst/>
            </a:prstGeom>
            <a:gradFill rotWithShape="1">
              <a:gsLst>
                <a:gs pos="0">
                  <a:srgbClr val="BEF397"/>
                </a:gs>
                <a:gs pos="50000">
                  <a:srgbClr val="D5F6C0"/>
                </a:gs>
                <a:gs pos="100000">
                  <a:srgbClr val="EAFAE0"/>
                </a:gs>
              </a:gsLst>
              <a:lin ang="10800000" scaled="1"/>
            </a:gradFill>
            <a:ln w="6350" algn="ctr">
              <a:solidFill>
                <a:schemeClr val="bg2"/>
              </a:solidFill>
              <a:round/>
              <a:headEnd/>
              <a:tailEnd/>
            </a:ln>
          </p:spPr>
          <p:txBody>
            <a:bodyPr lIns="180000" tIns="180000" rIns="180000" bIns="180000"/>
            <a:lstStyle/>
            <a:p>
              <a:pPr eaLnBrk="1" hangingPunct="1">
                <a:spcBef>
                  <a:spcPct val="50000"/>
                </a:spcBef>
                <a:buClr>
                  <a:schemeClr val="bg2"/>
                </a:buClr>
                <a:buFont typeface="Wingdings" pitchFamily="2" charset="2"/>
                <a:buNone/>
              </a:pPr>
              <a:endParaRPr lang="nl-NL"/>
            </a:p>
          </p:txBody>
        </p:sp>
        <p:sp>
          <p:nvSpPr>
            <p:cNvPr id="15" name="Rechthoek 14"/>
            <p:cNvSpPr/>
            <p:nvPr/>
          </p:nvSpPr>
          <p:spPr bwMode="auto">
            <a:xfrm>
              <a:off x="4007390" y="5508755"/>
              <a:ext cx="1069676" cy="420065"/>
            </a:xfrm>
            <a:prstGeom prst="rect">
              <a:avLst/>
            </a:prstGeom>
            <a:gradFill flip="none" rotWithShape="1">
              <a:gsLst>
                <a:gs pos="0">
                  <a:srgbClr val="CCFFFF">
                    <a:shade val="30000"/>
                    <a:satMod val="115000"/>
                  </a:srgbClr>
                </a:gs>
                <a:gs pos="50000">
                  <a:srgbClr val="CCFFFF">
                    <a:shade val="67500"/>
                    <a:satMod val="115000"/>
                  </a:srgbClr>
                </a:gs>
                <a:gs pos="100000">
                  <a:srgbClr val="CCFFFF">
                    <a:shade val="100000"/>
                    <a:satMod val="115000"/>
                  </a:srgbClr>
                </a:gs>
              </a:gsLst>
              <a:path path="circle">
                <a:fillToRect l="100000" t="100000"/>
              </a:path>
              <a:tileRect r="-100000" b="-100000"/>
            </a:gradFill>
            <a:ln w="6350" cap="flat" cmpd="sng" algn="ctr">
              <a:solidFill>
                <a:schemeClr val="bg2"/>
              </a:solidFill>
              <a:prstDash val="solid"/>
              <a:round/>
              <a:headEnd type="none" w="med" len="med"/>
              <a:tailEnd type="none" w="med" len="med"/>
            </a:ln>
            <a:effectLst/>
          </p:spPr>
          <p:txBody>
            <a:bodyPr lIns="180000" tIns="180000" rIns="180000" bIns="180000"/>
            <a:lstStyle/>
            <a:p>
              <a:pPr eaLnBrk="1" hangingPunct="1">
                <a:spcBef>
                  <a:spcPct val="50000"/>
                </a:spcBef>
                <a:buClr>
                  <a:schemeClr val="bg2"/>
                </a:buClr>
                <a:buFont typeface="Wingdings" pitchFamily="2" charset="2"/>
                <a:buNone/>
                <a:defRPr/>
              </a:pPr>
              <a:endParaRPr lang="nl-NL"/>
            </a:p>
          </p:txBody>
        </p:sp>
        <p:sp>
          <p:nvSpPr>
            <p:cNvPr id="16" name="Rechthoek 15"/>
            <p:cNvSpPr/>
            <p:nvPr/>
          </p:nvSpPr>
          <p:spPr bwMode="auto">
            <a:xfrm>
              <a:off x="5498512" y="5508755"/>
              <a:ext cx="1069676" cy="420065"/>
            </a:xfrm>
            <a:prstGeom prst="rect">
              <a:avLst/>
            </a:prstGeom>
            <a:gradFill flip="none" rotWithShape="1">
              <a:gsLst>
                <a:gs pos="0">
                  <a:srgbClr val="F79FA7">
                    <a:tint val="66000"/>
                    <a:satMod val="160000"/>
                  </a:srgbClr>
                </a:gs>
                <a:gs pos="50000">
                  <a:srgbClr val="F79FA7">
                    <a:tint val="44500"/>
                    <a:satMod val="160000"/>
                  </a:srgbClr>
                </a:gs>
                <a:gs pos="100000">
                  <a:srgbClr val="F79FA7">
                    <a:tint val="23500"/>
                    <a:satMod val="160000"/>
                  </a:srgbClr>
                </a:gs>
              </a:gsLst>
              <a:path path="circle">
                <a:fillToRect l="100000" b="100000"/>
              </a:path>
              <a:tileRect t="-100000" r="-100000"/>
            </a:gradFill>
            <a:ln w="6350" cap="flat" cmpd="sng" algn="ctr">
              <a:solidFill>
                <a:schemeClr val="bg2"/>
              </a:solidFill>
              <a:prstDash val="solid"/>
              <a:round/>
              <a:headEnd type="none" w="med" len="med"/>
              <a:tailEnd type="none" w="med" len="med"/>
            </a:ln>
            <a:effectLst/>
          </p:spPr>
          <p:txBody>
            <a:bodyPr lIns="180000" tIns="180000" rIns="180000" bIns="180000"/>
            <a:lstStyle/>
            <a:p>
              <a:pPr eaLnBrk="1" hangingPunct="1">
                <a:spcBef>
                  <a:spcPct val="50000"/>
                </a:spcBef>
                <a:buClr>
                  <a:schemeClr val="bg2"/>
                </a:buClr>
                <a:buFont typeface="Wingdings" pitchFamily="2" charset="2"/>
                <a:buNone/>
                <a:defRPr/>
              </a:pPr>
              <a:endParaRPr lang="nl-NL"/>
            </a:p>
          </p:txBody>
        </p:sp>
        <p:sp>
          <p:nvSpPr>
            <p:cNvPr id="17" name="Tekstvak 16"/>
            <p:cNvSpPr txBox="1">
              <a:spLocks noChangeArrowheads="1"/>
            </p:cNvSpPr>
            <p:nvPr/>
          </p:nvSpPr>
          <p:spPr bwMode="auto">
            <a:xfrm>
              <a:off x="4638675" y="4551363"/>
              <a:ext cx="1122363" cy="338137"/>
            </a:xfrm>
            <a:prstGeom prst="rect">
              <a:avLst/>
            </a:prstGeom>
            <a:noFill/>
            <a:ln w="9525">
              <a:noFill/>
              <a:miter lim="800000"/>
              <a:headEnd/>
              <a:tailEnd/>
            </a:ln>
          </p:spPr>
          <p:txBody>
            <a:bodyPr wrap="none">
              <a:spAutoFit/>
            </a:bodyPr>
            <a:lstStyle/>
            <a:p>
              <a:r>
                <a:rPr lang="nl-NL" sz="1600"/>
                <a:t>Visie prov.</a:t>
              </a:r>
            </a:p>
          </p:txBody>
        </p:sp>
        <p:sp>
          <p:nvSpPr>
            <p:cNvPr id="18" name="Tekstvak 17"/>
            <p:cNvSpPr txBox="1">
              <a:spLocks noChangeArrowheads="1"/>
            </p:cNvSpPr>
            <p:nvPr/>
          </p:nvSpPr>
          <p:spPr bwMode="auto">
            <a:xfrm>
              <a:off x="3984625" y="5551488"/>
              <a:ext cx="1130300" cy="307975"/>
            </a:xfrm>
            <a:prstGeom prst="rect">
              <a:avLst/>
            </a:prstGeom>
            <a:noFill/>
            <a:ln w="9525">
              <a:noFill/>
              <a:miter lim="800000"/>
              <a:headEnd/>
              <a:tailEnd/>
            </a:ln>
          </p:spPr>
          <p:txBody>
            <a:bodyPr wrap="none">
              <a:spAutoFit/>
            </a:bodyPr>
            <a:lstStyle/>
            <a:p>
              <a:r>
                <a:rPr lang="nl-NL" sz="1400"/>
                <a:t>verordening</a:t>
              </a:r>
            </a:p>
          </p:txBody>
        </p:sp>
        <p:sp>
          <p:nvSpPr>
            <p:cNvPr id="19" name="Tekstvak 18"/>
            <p:cNvSpPr txBox="1">
              <a:spLocks noChangeArrowheads="1"/>
            </p:cNvSpPr>
            <p:nvPr/>
          </p:nvSpPr>
          <p:spPr bwMode="auto">
            <a:xfrm>
              <a:off x="5453063" y="5561013"/>
              <a:ext cx="1119187" cy="307975"/>
            </a:xfrm>
            <a:prstGeom prst="rect">
              <a:avLst/>
            </a:prstGeom>
            <a:noFill/>
            <a:ln w="9525">
              <a:noFill/>
              <a:miter lim="800000"/>
              <a:headEnd/>
              <a:tailEnd/>
            </a:ln>
          </p:spPr>
          <p:txBody>
            <a:bodyPr wrap="none">
              <a:spAutoFit/>
            </a:bodyPr>
            <a:lstStyle/>
            <a:p>
              <a:r>
                <a:rPr lang="nl-NL" sz="1400"/>
                <a:t>Programma</a:t>
              </a:r>
            </a:p>
          </p:txBody>
        </p:sp>
        <p:cxnSp>
          <p:nvCxnSpPr>
            <p:cNvPr id="20" name="Rechte verbindingslijn met pijl 19"/>
            <p:cNvCxnSpPr>
              <a:stCxn id="14" idx="2"/>
              <a:endCxn id="0" idx="0"/>
            </p:cNvCxnSpPr>
            <p:nvPr/>
          </p:nvCxnSpPr>
          <p:spPr bwMode="auto">
            <a:xfrm flipH="1">
              <a:off x="4541838" y="4921250"/>
              <a:ext cx="644525" cy="587375"/>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21" name="Rechte verbindingslijn met pijl 20"/>
            <p:cNvCxnSpPr>
              <a:stCxn id="14" idx="2"/>
            </p:cNvCxnSpPr>
            <p:nvPr/>
          </p:nvCxnSpPr>
          <p:spPr bwMode="auto">
            <a:xfrm>
              <a:off x="5186363" y="4921250"/>
              <a:ext cx="749300" cy="519113"/>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22" name="Rechte verbindingslijn met pijl 21"/>
            <p:cNvCxnSpPr/>
            <p:nvPr/>
          </p:nvCxnSpPr>
          <p:spPr bwMode="auto">
            <a:xfrm>
              <a:off x="5076825" y="5718175"/>
              <a:ext cx="384175" cy="0"/>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23" name="Rechthoek 22"/>
            <p:cNvSpPr>
              <a:spLocks noChangeArrowheads="1"/>
            </p:cNvSpPr>
            <p:nvPr/>
          </p:nvSpPr>
          <p:spPr bwMode="auto">
            <a:xfrm>
              <a:off x="7169150" y="5013325"/>
              <a:ext cx="1069975" cy="388938"/>
            </a:xfrm>
            <a:prstGeom prst="rect">
              <a:avLst/>
            </a:prstGeom>
            <a:gradFill rotWithShape="1">
              <a:gsLst>
                <a:gs pos="0">
                  <a:srgbClr val="BEF397"/>
                </a:gs>
                <a:gs pos="50000">
                  <a:srgbClr val="D5F6C0"/>
                </a:gs>
                <a:gs pos="100000">
                  <a:srgbClr val="EAFAE0"/>
                </a:gs>
              </a:gsLst>
              <a:lin ang="10800000" scaled="1"/>
            </a:gradFill>
            <a:ln w="6350" algn="ctr">
              <a:solidFill>
                <a:schemeClr val="bg2"/>
              </a:solidFill>
              <a:round/>
              <a:headEnd/>
              <a:tailEnd/>
            </a:ln>
          </p:spPr>
          <p:txBody>
            <a:bodyPr lIns="180000" tIns="180000" rIns="180000" bIns="180000"/>
            <a:lstStyle/>
            <a:p>
              <a:pPr eaLnBrk="1" hangingPunct="1">
                <a:spcBef>
                  <a:spcPct val="50000"/>
                </a:spcBef>
                <a:buClr>
                  <a:schemeClr val="bg2"/>
                </a:buClr>
                <a:buFont typeface="Wingdings" pitchFamily="2" charset="2"/>
                <a:buNone/>
              </a:pPr>
              <a:endParaRPr lang="nl-NL"/>
            </a:p>
          </p:txBody>
        </p:sp>
        <p:sp>
          <p:nvSpPr>
            <p:cNvPr id="24" name="Rechthoek 23"/>
            <p:cNvSpPr/>
            <p:nvPr/>
          </p:nvSpPr>
          <p:spPr bwMode="auto">
            <a:xfrm>
              <a:off x="6525075" y="5989205"/>
              <a:ext cx="1069676" cy="420065"/>
            </a:xfrm>
            <a:prstGeom prst="rect">
              <a:avLst/>
            </a:prstGeom>
            <a:gradFill flip="none" rotWithShape="1">
              <a:gsLst>
                <a:gs pos="0">
                  <a:srgbClr val="CCFFFF">
                    <a:shade val="30000"/>
                    <a:satMod val="115000"/>
                  </a:srgbClr>
                </a:gs>
                <a:gs pos="50000">
                  <a:srgbClr val="CCFFFF">
                    <a:shade val="67500"/>
                    <a:satMod val="115000"/>
                  </a:srgbClr>
                </a:gs>
                <a:gs pos="100000">
                  <a:srgbClr val="CCFFFF">
                    <a:shade val="100000"/>
                    <a:satMod val="115000"/>
                  </a:srgbClr>
                </a:gs>
              </a:gsLst>
              <a:path path="circle">
                <a:fillToRect l="100000" t="100000"/>
              </a:path>
              <a:tileRect r="-100000" b="-100000"/>
            </a:gradFill>
            <a:ln w="6350" cap="flat" cmpd="sng" algn="ctr">
              <a:solidFill>
                <a:schemeClr val="bg2"/>
              </a:solidFill>
              <a:prstDash val="solid"/>
              <a:round/>
              <a:headEnd type="none" w="med" len="med"/>
              <a:tailEnd type="none" w="med" len="med"/>
            </a:ln>
            <a:effectLst/>
          </p:spPr>
          <p:txBody>
            <a:bodyPr lIns="180000" tIns="180000" rIns="180000" bIns="180000"/>
            <a:lstStyle/>
            <a:p>
              <a:pPr eaLnBrk="1" hangingPunct="1">
                <a:spcBef>
                  <a:spcPct val="50000"/>
                </a:spcBef>
                <a:buClr>
                  <a:schemeClr val="bg2"/>
                </a:buClr>
                <a:buFont typeface="Wingdings" pitchFamily="2" charset="2"/>
                <a:buNone/>
                <a:defRPr/>
              </a:pPr>
              <a:endParaRPr lang="nl-NL"/>
            </a:p>
          </p:txBody>
        </p:sp>
        <p:sp>
          <p:nvSpPr>
            <p:cNvPr id="25" name="Rechthoek 24"/>
            <p:cNvSpPr/>
            <p:nvPr/>
          </p:nvSpPr>
          <p:spPr bwMode="auto">
            <a:xfrm>
              <a:off x="8016197" y="5989205"/>
              <a:ext cx="1069676" cy="420065"/>
            </a:xfrm>
            <a:prstGeom prst="rect">
              <a:avLst/>
            </a:prstGeom>
            <a:gradFill flip="none" rotWithShape="1">
              <a:gsLst>
                <a:gs pos="0">
                  <a:srgbClr val="F79FA7">
                    <a:tint val="66000"/>
                    <a:satMod val="160000"/>
                  </a:srgbClr>
                </a:gs>
                <a:gs pos="50000">
                  <a:srgbClr val="F79FA7">
                    <a:tint val="44500"/>
                    <a:satMod val="160000"/>
                  </a:srgbClr>
                </a:gs>
                <a:gs pos="100000">
                  <a:srgbClr val="F79FA7">
                    <a:tint val="23500"/>
                    <a:satMod val="160000"/>
                  </a:srgbClr>
                </a:gs>
              </a:gsLst>
              <a:path path="circle">
                <a:fillToRect l="100000" b="100000"/>
              </a:path>
              <a:tileRect t="-100000" r="-100000"/>
            </a:gradFill>
            <a:ln w="6350" cap="flat" cmpd="sng" algn="ctr">
              <a:solidFill>
                <a:schemeClr val="bg2"/>
              </a:solidFill>
              <a:prstDash val="solid"/>
              <a:round/>
              <a:headEnd type="none" w="med" len="med"/>
              <a:tailEnd type="none" w="med" len="med"/>
            </a:ln>
            <a:effectLst/>
          </p:spPr>
          <p:txBody>
            <a:bodyPr lIns="180000" tIns="180000" rIns="180000" bIns="180000"/>
            <a:lstStyle/>
            <a:p>
              <a:pPr eaLnBrk="1" hangingPunct="1">
                <a:spcBef>
                  <a:spcPct val="50000"/>
                </a:spcBef>
                <a:buClr>
                  <a:schemeClr val="bg2"/>
                </a:buClr>
                <a:buFont typeface="Wingdings" pitchFamily="2" charset="2"/>
                <a:buNone/>
                <a:defRPr/>
              </a:pPr>
              <a:endParaRPr lang="nl-NL"/>
            </a:p>
          </p:txBody>
        </p:sp>
        <p:sp>
          <p:nvSpPr>
            <p:cNvPr id="26" name="Tekstvak 25"/>
            <p:cNvSpPr txBox="1">
              <a:spLocks noChangeArrowheads="1"/>
            </p:cNvSpPr>
            <p:nvPr/>
          </p:nvSpPr>
          <p:spPr bwMode="auto">
            <a:xfrm>
              <a:off x="7131050" y="5030788"/>
              <a:ext cx="1138238" cy="339725"/>
            </a:xfrm>
            <a:prstGeom prst="rect">
              <a:avLst/>
            </a:prstGeom>
            <a:noFill/>
            <a:ln w="9525">
              <a:noFill/>
              <a:miter lim="800000"/>
              <a:headEnd/>
              <a:tailEnd/>
            </a:ln>
          </p:spPr>
          <p:txBody>
            <a:bodyPr wrap="none">
              <a:spAutoFit/>
            </a:bodyPr>
            <a:lstStyle/>
            <a:p>
              <a:r>
                <a:rPr lang="nl-NL" sz="1600"/>
                <a:t>Visie gem.</a:t>
              </a:r>
            </a:p>
          </p:txBody>
        </p:sp>
        <p:sp>
          <p:nvSpPr>
            <p:cNvPr id="27" name="Tekstvak 26"/>
            <p:cNvSpPr txBox="1">
              <a:spLocks noChangeArrowheads="1"/>
            </p:cNvSpPr>
            <p:nvPr/>
          </p:nvSpPr>
          <p:spPr bwMode="auto">
            <a:xfrm>
              <a:off x="6589713" y="6015038"/>
              <a:ext cx="1009650" cy="307975"/>
            </a:xfrm>
            <a:prstGeom prst="rect">
              <a:avLst/>
            </a:prstGeom>
            <a:noFill/>
            <a:ln w="9525">
              <a:noFill/>
              <a:miter lim="800000"/>
              <a:headEnd/>
              <a:tailEnd/>
            </a:ln>
          </p:spPr>
          <p:txBody>
            <a:bodyPr wrap="none">
              <a:spAutoFit/>
            </a:bodyPr>
            <a:lstStyle/>
            <a:p>
              <a:r>
                <a:rPr lang="nl-NL" sz="1400"/>
                <a:t>Omg.plan </a:t>
              </a:r>
            </a:p>
          </p:txBody>
        </p:sp>
        <p:sp>
          <p:nvSpPr>
            <p:cNvPr id="28" name="Tekstvak 27"/>
            <p:cNvSpPr txBox="1">
              <a:spLocks noChangeArrowheads="1"/>
            </p:cNvSpPr>
            <p:nvPr/>
          </p:nvSpPr>
          <p:spPr bwMode="auto">
            <a:xfrm>
              <a:off x="7970838" y="6040438"/>
              <a:ext cx="1119187" cy="307975"/>
            </a:xfrm>
            <a:prstGeom prst="rect">
              <a:avLst/>
            </a:prstGeom>
            <a:noFill/>
            <a:ln w="9525">
              <a:noFill/>
              <a:miter lim="800000"/>
              <a:headEnd/>
              <a:tailEnd/>
            </a:ln>
          </p:spPr>
          <p:txBody>
            <a:bodyPr wrap="none">
              <a:spAutoFit/>
            </a:bodyPr>
            <a:lstStyle/>
            <a:p>
              <a:r>
                <a:rPr lang="nl-NL" sz="1400"/>
                <a:t>Programma</a:t>
              </a:r>
            </a:p>
          </p:txBody>
        </p:sp>
        <p:cxnSp>
          <p:nvCxnSpPr>
            <p:cNvPr id="29" name="Rechte verbindingslijn met pijl 28"/>
            <p:cNvCxnSpPr>
              <a:stCxn id="23" idx="2"/>
              <a:endCxn id="0" idx="0"/>
            </p:cNvCxnSpPr>
            <p:nvPr/>
          </p:nvCxnSpPr>
          <p:spPr bwMode="auto">
            <a:xfrm flipH="1">
              <a:off x="7059613" y="5402263"/>
              <a:ext cx="644525" cy="587375"/>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30" name="Rechte verbindingslijn met pijl 29"/>
            <p:cNvCxnSpPr>
              <a:stCxn id="23" idx="2"/>
            </p:cNvCxnSpPr>
            <p:nvPr/>
          </p:nvCxnSpPr>
          <p:spPr bwMode="auto">
            <a:xfrm>
              <a:off x="7704138" y="5402263"/>
              <a:ext cx="749300" cy="517525"/>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31" name="Rechte verbindingslijn met pijl 30"/>
            <p:cNvCxnSpPr/>
            <p:nvPr/>
          </p:nvCxnSpPr>
          <p:spPr bwMode="auto">
            <a:xfrm>
              <a:off x="7594600" y="6199188"/>
              <a:ext cx="384175" cy="0"/>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37" name="Tekstvak 36"/>
            <p:cNvSpPr txBox="1">
              <a:spLocks noChangeArrowheads="1"/>
            </p:cNvSpPr>
            <p:nvPr/>
          </p:nvSpPr>
          <p:spPr bwMode="auto">
            <a:xfrm>
              <a:off x="6296025" y="4075113"/>
              <a:ext cx="2860675" cy="584200"/>
            </a:xfrm>
            <a:prstGeom prst="rect">
              <a:avLst/>
            </a:prstGeom>
            <a:noFill/>
            <a:ln w="9525">
              <a:noFill/>
              <a:miter lim="800000"/>
              <a:headEnd/>
              <a:tailEnd/>
            </a:ln>
          </p:spPr>
          <p:txBody>
            <a:bodyPr wrap="none">
              <a:spAutoFit/>
            </a:bodyPr>
            <a:lstStyle/>
            <a:p>
              <a:r>
                <a:rPr lang="nl-NL" sz="1600">
                  <a:solidFill>
                    <a:srgbClr val="C00000"/>
                  </a:solidFill>
                </a:rPr>
                <a:t>Visies op elkaar afstemmen</a:t>
              </a:r>
            </a:p>
            <a:p>
              <a:r>
                <a:rPr lang="nl-NL" sz="1600">
                  <a:solidFill>
                    <a:srgbClr val="C00000"/>
                  </a:solidFill>
                </a:rPr>
                <a:t>+ betrekken waterbeheerders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67544" y="3492937"/>
            <a:ext cx="5130651" cy="638175"/>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endParaRPr lang="nl-NL" altLang="nl-NL" sz="1100" kern="0">
              <a:solidFill>
                <a:prstClr val="black"/>
              </a:solidFill>
              <a:cs typeface="Arial" panose="020B0604020202020204" pitchFamily="34" charset="0"/>
            </a:endParaRPr>
          </a:p>
        </p:txBody>
      </p:sp>
      <p:sp>
        <p:nvSpPr>
          <p:cNvPr id="6" name="Text Box 6"/>
          <p:cNvSpPr txBox="1">
            <a:spLocks noChangeArrowheads="1"/>
          </p:cNvSpPr>
          <p:nvPr/>
        </p:nvSpPr>
        <p:spPr bwMode="auto">
          <a:xfrm>
            <a:off x="485627" y="3441194"/>
            <a:ext cx="4824536" cy="707886"/>
          </a:xfrm>
          <a:prstGeom prst="rect">
            <a:avLst/>
          </a:prstGeom>
          <a:noFill/>
          <a:ln w="9525">
            <a:noFill/>
            <a:miter lim="800000"/>
            <a:headEnd/>
            <a:tailEnd/>
          </a:ln>
        </p:spPr>
        <p:txBody>
          <a:bodyPr wrap="square">
            <a:spAutoFit/>
          </a:bodyPr>
          <a:lstStyle/>
          <a:p>
            <a:pPr eaLnBrk="1" hangingPunct="1"/>
            <a:r>
              <a:rPr lang="nl-NL" altLang="nl-NL" sz="2000" b="1" u="sng" dirty="0">
                <a:solidFill>
                  <a:srgbClr val="000000"/>
                </a:solidFill>
                <a:ea typeface="MS PGothic" pitchFamily="34" charset="-128"/>
                <a:cs typeface="Arial" charset="0"/>
              </a:rPr>
              <a:t>Pleidooi: </a:t>
            </a:r>
            <a:r>
              <a:rPr lang="nl-NL" altLang="nl-NL" sz="2000" dirty="0">
                <a:solidFill>
                  <a:srgbClr val="000000"/>
                </a:solidFill>
                <a:ea typeface="MS PGothic" pitchFamily="34" charset="-128"/>
                <a:cs typeface="Arial" charset="0"/>
              </a:rPr>
              <a:t>visie omvat ook paragraaf over gebruik en beheer </a:t>
            </a:r>
            <a:r>
              <a:rPr lang="nl-NL" altLang="nl-NL" sz="2000" b="1" dirty="0">
                <a:solidFill>
                  <a:srgbClr val="000000"/>
                </a:solidFill>
                <a:ea typeface="MS PGothic" pitchFamily="34" charset="-128"/>
                <a:cs typeface="Arial" charset="0"/>
              </a:rPr>
              <a:t>bodem  en ondergrond</a:t>
            </a:r>
          </a:p>
        </p:txBody>
      </p:sp>
      <p:sp>
        <p:nvSpPr>
          <p:cNvPr id="13" name="Rectangle 17"/>
          <p:cNvSpPr>
            <a:spLocks noChangeArrowheads="1"/>
          </p:cNvSpPr>
          <p:nvPr/>
        </p:nvSpPr>
        <p:spPr bwMode="auto">
          <a:xfrm>
            <a:off x="467544" y="4437112"/>
            <a:ext cx="4824536" cy="1296144"/>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endParaRPr lang="nl-NL" altLang="nl-NL" sz="1100" kern="0">
              <a:solidFill>
                <a:prstClr val="black"/>
              </a:solidFill>
              <a:cs typeface="Arial" panose="020B0604020202020204" pitchFamily="34" charset="0"/>
            </a:endParaRPr>
          </a:p>
        </p:txBody>
      </p:sp>
      <p:sp>
        <p:nvSpPr>
          <p:cNvPr id="14" name="Text Box 18"/>
          <p:cNvSpPr txBox="1">
            <a:spLocks noChangeArrowheads="1"/>
          </p:cNvSpPr>
          <p:nvPr/>
        </p:nvSpPr>
        <p:spPr bwMode="auto">
          <a:xfrm>
            <a:off x="395536" y="4509120"/>
            <a:ext cx="5213846" cy="1015663"/>
          </a:xfrm>
          <a:prstGeom prst="rect">
            <a:avLst/>
          </a:prstGeom>
          <a:noFill/>
          <a:ln w="9525">
            <a:noFill/>
            <a:miter lim="800000"/>
            <a:headEnd/>
            <a:tailEnd/>
          </a:ln>
        </p:spPr>
        <p:txBody>
          <a:bodyPr wrap="square">
            <a:spAutoFit/>
          </a:bodyPr>
          <a:lstStyle/>
          <a:p>
            <a:pPr eaLnBrk="1" hangingPunct="1">
              <a:buFont typeface="Arial" pitchFamily="34" charset="0"/>
              <a:buChar char="•"/>
            </a:pPr>
            <a:r>
              <a:rPr lang="nl-NL" altLang="nl-NL" sz="2000" dirty="0">
                <a:solidFill>
                  <a:srgbClr val="000000"/>
                </a:solidFill>
                <a:ea typeface="MS PGothic" pitchFamily="34" charset="-128"/>
                <a:cs typeface="Arial" charset="0"/>
              </a:rPr>
              <a:t>  Wat zijn de maatschappelijk opgaven?</a:t>
            </a:r>
          </a:p>
          <a:p>
            <a:pPr eaLnBrk="1" hangingPunct="1">
              <a:buFont typeface="Arial" pitchFamily="34" charset="0"/>
              <a:buChar char="•"/>
            </a:pPr>
            <a:r>
              <a:rPr lang="nl-NL" altLang="nl-NL" sz="2000" dirty="0">
                <a:solidFill>
                  <a:srgbClr val="000000"/>
                </a:solidFill>
                <a:ea typeface="MS PGothic" pitchFamily="34" charset="-128"/>
                <a:cs typeface="Arial" charset="0"/>
              </a:rPr>
              <a:t>  Hoe kunnen bodem en ondergrond daaraan</a:t>
            </a:r>
          </a:p>
          <a:p>
            <a:pPr eaLnBrk="1" hangingPunct="1"/>
            <a:r>
              <a:rPr lang="nl-NL" altLang="nl-NL" sz="2000" dirty="0">
                <a:solidFill>
                  <a:srgbClr val="000000"/>
                </a:solidFill>
                <a:ea typeface="MS PGothic" pitchFamily="34" charset="-128"/>
                <a:cs typeface="Arial" charset="0"/>
              </a:rPr>
              <a:t>    bijdragen? </a:t>
            </a:r>
          </a:p>
        </p:txBody>
      </p:sp>
      <p:sp>
        <p:nvSpPr>
          <p:cNvPr id="15" name="Rechthoek 14"/>
          <p:cNvSpPr/>
          <p:nvPr/>
        </p:nvSpPr>
        <p:spPr>
          <a:xfrm>
            <a:off x="1025525" y="1859399"/>
            <a:ext cx="3057525" cy="600075"/>
          </a:xfrm>
          <a:prstGeom prst="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nl-NL" altLang="nl-NL" sz="2000" b="1" u="sng" kern="0" dirty="0">
                <a:solidFill>
                  <a:prstClr val="white"/>
                </a:solidFill>
                <a:latin typeface="Calibri"/>
              </a:rPr>
              <a:t>Omgevingsvisie(s)</a:t>
            </a:r>
            <a:r>
              <a:rPr lang="nl-NL" altLang="nl-NL" sz="2000" b="1" kern="0" dirty="0">
                <a:solidFill>
                  <a:prstClr val="white"/>
                </a:solidFill>
                <a:latin typeface="Calibri"/>
              </a:rPr>
              <a:t> </a:t>
            </a:r>
            <a:endParaRPr lang="nl-NL" sz="2000" kern="0" dirty="0">
              <a:solidFill>
                <a:prstClr val="white"/>
              </a:solidFill>
              <a:latin typeface="Calibri"/>
            </a:endParaRPr>
          </a:p>
        </p:txBody>
      </p:sp>
      <p:sp>
        <p:nvSpPr>
          <p:cNvPr id="16" name="Rechthoek 15"/>
          <p:cNvSpPr/>
          <p:nvPr/>
        </p:nvSpPr>
        <p:spPr>
          <a:xfrm>
            <a:off x="1025525" y="2459474"/>
            <a:ext cx="742950" cy="534988"/>
          </a:xfrm>
          <a:prstGeom prst="rect">
            <a:avLst/>
          </a:prstGeom>
          <a:solidFill>
            <a:srgbClr val="FF0000"/>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nl-NL" sz="1600" kern="0">
              <a:solidFill>
                <a:prstClr val="white"/>
              </a:solidFill>
              <a:latin typeface="Calibri"/>
            </a:endParaRPr>
          </a:p>
        </p:txBody>
      </p:sp>
      <p:sp>
        <p:nvSpPr>
          <p:cNvPr id="17" name="Rechthoek 16"/>
          <p:cNvSpPr/>
          <p:nvPr/>
        </p:nvSpPr>
        <p:spPr>
          <a:xfrm>
            <a:off x="1751013" y="2459474"/>
            <a:ext cx="742950" cy="534988"/>
          </a:xfrm>
          <a:prstGeom prst="rect">
            <a:avLst/>
          </a:prstGeom>
          <a:solidFill>
            <a:srgbClr val="92D050"/>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nl-NL" sz="1600" kern="0">
              <a:solidFill>
                <a:prstClr val="white"/>
              </a:solidFill>
              <a:latin typeface="Calibri"/>
            </a:endParaRPr>
          </a:p>
        </p:txBody>
      </p:sp>
      <p:sp>
        <p:nvSpPr>
          <p:cNvPr id="18" name="Rechthoek 17"/>
          <p:cNvSpPr/>
          <p:nvPr/>
        </p:nvSpPr>
        <p:spPr>
          <a:xfrm>
            <a:off x="2495550" y="2459474"/>
            <a:ext cx="817563" cy="534988"/>
          </a:xfrm>
          <a:prstGeom prst="rect">
            <a:avLst/>
          </a:prstGeom>
          <a:solidFill>
            <a:srgbClr val="1F497D">
              <a:lumMod val="40000"/>
              <a:lumOff val="60000"/>
            </a:srgbClr>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nl-NL" sz="1600" b="1" kern="0">
              <a:solidFill>
                <a:prstClr val="white"/>
              </a:solidFill>
              <a:latin typeface="Calibri"/>
            </a:endParaRPr>
          </a:p>
        </p:txBody>
      </p:sp>
      <p:sp>
        <p:nvSpPr>
          <p:cNvPr id="19" name="Rechthoek 18"/>
          <p:cNvSpPr/>
          <p:nvPr/>
        </p:nvSpPr>
        <p:spPr>
          <a:xfrm>
            <a:off x="3314700" y="2459474"/>
            <a:ext cx="768350" cy="534988"/>
          </a:xfrm>
          <a:prstGeom prst="rect">
            <a:avLst/>
          </a:prstGeom>
          <a:solidFill>
            <a:srgbClr val="FFC000"/>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nl-NL" sz="1600" b="1" kern="0">
              <a:solidFill>
                <a:prstClr val="white"/>
              </a:solidFill>
              <a:latin typeface="Calibri"/>
            </a:endParaRPr>
          </a:p>
        </p:txBody>
      </p:sp>
      <p:sp>
        <p:nvSpPr>
          <p:cNvPr id="20" name="Tekstvak 10"/>
          <p:cNvSpPr txBox="1">
            <a:spLocks noChangeArrowheads="1"/>
          </p:cNvSpPr>
          <p:nvPr/>
        </p:nvSpPr>
        <p:spPr bwMode="auto">
          <a:xfrm>
            <a:off x="1138238" y="2553137"/>
            <a:ext cx="492125" cy="339725"/>
          </a:xfrm>
          <a:prstGeom prst="rect">
            <a:avLst/>
          </a:prstGeom>
          <a:noFill/>
          <a:ln w="9525">
            <a:noFill/>
            <a:miter lim="800000"/>
            <a:headEnd/>
            <a:tailEnd/>
          </a:ln>
        </p:spPr>
        <p:txBody>
          <a:bodyPr wrap="none">
            <a:spAutoFit/>
          </a:bodyPr>
          <a:lstStyle/>
          <a:p>
            <a:r>
              <a:rPr lang="nl-NL" altLang="nl-NL" sz="1600">
                <a:solidFill>
                  <a:srgbClr val="000000"/>
                </a:solidFill>
                <a:ea typeface="MS PGothic" pitchFamily="34" charset="-128"/>
                <a:cs typeface="Arial" charset="0"/>
              </a:rPr>
              <a:t>RO</a:t>
            </a:r>
          </a:p>
        </p:txBody>
      </p:sp>
      <p:sp>
        <p:nvSpPr>
          <p:cNvPr id="21" name="Tekstvak 46"/>
          <p:cNvSpPr txBox="1">
            <a:spLocks noChangeArrowheads="1"/>
          </p:cNvSpPr>
          <p:nvPr/>
        </p:nvSpPr>
        <p:spPr bwMode="auto">
          <a:xfrm>
            <a:off x="1706563" y="2543612"/>
            <a:ext cx="833437" cy="338137"/>
          </a:xfrm>
          <a:prstGeom prst="rect">
            <a:avLst/>
          </a:prstGeom>
          <a:noFill/>
          <a:ln w="9525">
            <a:noFill/>
            <a:miter lim="800000"/>
            <a:headEnd/>
            <a:tailEnd/>
          </a:ln>
        </p:spPr>
        <p:txBody>
          <a:bodyPr wrap="none">
            <a:spAutoFit/>
          </a:bodyPr>
          <a:lstStyle/>
          <a:p>
            <a:r>
              <a:rPr lang="nl-NL" altLang="nl-NL" sz="1600">
                <a:solidFill>
                  <a:srgbClr val="000000"/>
                </a:solidFill>
                <a:ea typeface="MS PGothic" pitchFamily="34" charset="-128"/>
                <a:cs typeface="Arial" charset="0"/>
              </a:rPr>
              <a:t>Bodem</a:t>
            </a:r>
          </a:p>
        </p:txBody>
      </p:sp>
      <p:sp>
        <p:nvSpPr>
          <p:cNvPr id="22" name="Tekstvak 50"/>
          <p:cNvSpPr txBox="1">
            <a:spLocks noChangeArrowheads="1"/>
          </p:cNvSpPr>
          <p:nvPr/>
        </p:nvSpPr>
        <p:spPr bwMode="auto">
          <a:xfrm>
            <a:off x="2530475" y="2549962"/>
            <a:ext cx="804863" cy="338137"/>
          </a:xfrm>
          <a:prstGeom prst="rect">
            <a:avLst/>
          </a:prstGeom>
          <a:noFill/>
          <a:ln w="9525">
            <a:noFill/>
            <a:miter lim="800000"/>
            <a:headEnd/>
            <a:tailEnd/>
          </a:ln>
        </p:spPr>
        <p:txBody>
          <a:bodyPr wrap="none">
            <a:spAutoFit/>
          </a:bodyPr>
          <a:lstStyle/>
          <a:p>
            <a:r>
              <a:rPr lang="nl-NL" altLang="nl-NL" sz="1600" b="1">
                <a:solidFill>
                  <a:srgbClr val="000000"/>
                </a:solidFill>
                <a:ea typeface="MS PGothic" pitchFamily="34" charset="-128"/>
                <a:cs typeface="Arial" charset="0"/>
              </a:rPr>
              <a:t>Water </a:t>
            </a:r>
          </a:p>
        </p:txBody>
      </p:sp>
      <p:sp>
        <p:nvSpPr>
          <p:cNvPr id="23" name="Tekstvak 51"/>
          <p:cNvSpPr txBox="1">
            <a:spLocks noChangeArrowheads="1"/>
          </p:cNvSpPr>
          <p:nvPr/>
        </p:nvSpPr>
        <p:spPr bwMode="auto">
          <a:xfrm>
            <a:off x="3275856" y="2567424"/>
            <a:ext cx="869149" cy="338554"/>
          </a:xfrm>
          <a:prstGeom prst="rect">
            <a:avLst/>
          </a:prstGeom>
          <a:noFill/>
          <a:ln w="9525">
            <a:noFill/>
            <a:miter lim="800000"/>
            <a:headEnd/>
            <a:tailEnd/>
          </a:ln>
        </p:spPr>
        <p:txBody>
          <a:bodyPr wrap="none">
            <a:spAutoFit/>
          </a:bodyPr>
          <a:lstStyle/>
          <a:p>
            <a:r>
              <a:rPr lang="nl-NL" altLang="nl-NL" sz="1600" b="1" dirty="0">
                <a:solidFill>
                  <a:srgbClr val="000000"/>
                </a:solidFill>
                <a:ea typeface="MS PGothic" pitchFamily="34" charset="-128"/>
                <a:cs typeface="Arial" charset="0"/>
              </a:rPr>
              <a:t>Energie</a:t>
            </a:r>
          </a:p>
        </p:txBody>
      </p:sp>
      <p:cxnSp>
        <p:nvCxnSpPr>
          <p:cNvPr id="24" name="Rechte verbindingslijn met pijl 23"/>
          <p:cNvCxnSpPr/>
          <p:nvPr/>
        </p:nvCxnSpPr>
        <p:spPr>
          <a:xfrm>
            <a:off x="2483768" y="2996952"/>
            <a:ext cx="1" cy="4442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 name="Tekstvak 34"/>
          <p:cNvSpPr txBox="1"/>
          <p:nvPr/>
        </p:nvSpPr>
        <p:spPr>
          <a:xfrm>
            <a:off x="4937125" y="5529263"/>
            <a:ext cx="4224338" cy="923330"/>
          </a:xfrm>
          <a:prstGeom prst="rect">
            <a:avLst/>
          </a:prstGeom>
          <a:solidFill>
            <a:schemeClr val="accent1">
              <a:lumMod val="50000"/>
            </a:schemeClr>
          </a:solidFill>
        </p:spPr>
        <p:txBody>
          <a:bodyPr>
            <a:spAutoFit/>
          </a:bodyPr>
          <a:lstStyle/>
          <a:p>
            <a:pPr>
              <a:defRPr/>
            </a:pPr>
            <a:r>
              <a:rPr lang="nl-NL" sz="1800" b="1" u="sng" dirty="0">
                <a:solidFill>
                  <a:schemeClr val="bg1"/>
                </a:solidFill>
                <a:latin typeface="Arial" panose="020B0604020202020204" pitchFamily="34" charset="0"/>
              </a:rPr>
              <a:t>Uitvoering</a:t>
            </a:r>
            <a:r>
              <a:rPr lang="nl-NL" sz="1800" dirty="0">
                <a:solidFill>
                  <a:schemeClr val="bg1"/>
                </a:solidFill>
                <a:latin typeface="Arial" panose="020B0604020202020204" pitchFamily="34" charset="0"/>
              </a:rPr>
              <a:t> concreet maken in: </a:t>
            </a:r>
          </a:p>
          <a:p>
            <a:pPr>
              <a:defRPr/>
            </a:pPr>
            <a:r>
              <a:rPr lang="nl-NL" sz="1800" b="1" dirty="0">
                <a:solidFill>
                  <a:schemeClr val="bg1"/>
                </a:solidFill>
                <a:latin typeface="Arial" panose="020B0604020202020204" pitchFamily="34" charset="0"/>
              </a:rPr>
              <a:t>1.</a:t>
            </a:r>
            <a:r>
              <a:rPr lang="nl-NL" sz="1800" dirty="0">
                <a:solidFill>
                  <a:schemeClr val="bg1"/>
                </a:solidFill>
                <a:latin typeface="Arial" panose="020B0604020202020204" pitchFamily="34" charset="0"/>
              </a:rPr>
              <a:t> </a:t>
            </a:r>
            <a:r>
              <a:rPr lang="nl-NL" sz="1800" b="1" dirty="0">
                <a:solidFill>
                  <a:schemeClr val="bg1"/>
                </a:solidFill>
                <a:latin typeface="Arial" panose="020B0604020202020204" pitchFamily="34" charset="0"/>
              </a:rPr>
              <a:t>Uitvoeringsprogramma</a:t>
            </a:r>
            <a:r>
              <a:rPr lang="nl-NL" sz="1800" dirty="0">
                <a:solidFill>
                  <a:schemeClr val="bg1"/>
                </a:solidFill>
                <a:latin typeface="Arial" panose="020B0604020202020204" pitchFamily="34" charset="0"/>
              </a:rPr>
              <a:t> </a:t>
            </a:r>
          </a:p>
          <a:p>
            <a:pPr>
              <a:defRPr/>
            </a:pPr>
            <a:r>
              <a:rPr lang="nl-NL" sz="1800" b="1" dirty="0">
                <a:solidFill>
                  <a:schemeClr val="bg1"/>
                </a:solidFill>
                <a:latin typeface="Arial" panose="020B0604020202020204" pitchFamily="34" charset="0"/>
              </a:rPr>
              <a:t>2. Omgevingsplan / verordeningen </a:t>
            </a:r>
          </a:p>
        </p:txBody>
      </p:sp>
      <p:cxnSp>
        <p:nvCxnSpPr>
          <p:cNvPr id="36" name="Rechte verbindingslijn met pijl 35"/>
          <p:cNvCxnSpPr/>
          <p:nvPr/>
        </p:nvCxnSpPr>
        <p:spPr bwMode="auto">
          <a:xfrm flipV="1">
            <a:off x="2411760" y="6021288"/>
            <a:ext cx="2305050" cy="9525"/>
          </a:xfrm>
          <a:prstGeom prst="straightConnector1">
            <a:avLst/>
          </a:prstGeom>
          <a:ln>
            <a:headEnd type="none" w="med" len="med"/>
            <a:tailEnd type="triangle"/>
          </a:ln>
          <a:extLst/>
        </p:spPr>
        <p:style>
          <a:lnRef idx="3">
            <a:schemeClr val="dk1"/>
          </a:lnRef>
          <a:fillRef idx="0">
            <a:schemeClr val="dk1"/>
          </a:fillRef>
          <a:effectRef idx="2">
            <a:schemeClr val="dk1"/>
          </a:effectRef>
          <a:fontRef idx="minor">
            <a:schemeClr val="tx1"/>
          </a:fontRef>
        </p:style>
      </p:cxnSp>
      <p:cxnSp>
        <p:nvCxnSpPr>
          <p:cNvPr id="37" name="Rechte verbindingslijn 36"/>
          <p:cNvCxnSpPr/>
          <p:nvPr/>
        </p:nvCxnSpPr>
        <p:spPr bwMode="auto">
          <a:xfrm flipV="1">
            <a:off x="2411760" y="5733256"/>
            <a:ext cx="0" cy="323850"/>
          </a:xfrm>
          <a:prstGeom prst="line">
            <a:avLst/>
          </a:prstGeom>
          <a:ln>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38" name="Tekstvak 84"/>
          <p:cNvSpPr txBox="1">
            <a:spLocks noChangeArrowheads="1"/>
          </p:cNvSpPr>
          <p:nvPr/>
        </p:nvSpPr>
        <p:spPr bwMode="auto">
          <a:xfrm>
            <a:off x="38100" y="6453188"/>
            <a:ext cx="1976438" cy="307975"/>
          </a:xfrm>
          <a:prstGeom prst="rect">
            <a:avLst/>
          </a:prstGeom>
          <a:noFill/>
          <a:ln w="9525">
            <a:noFill/>
            <a:miter lim="800000"/>
            <a:headEnd/>
            <a:tailEnd/>
          </a:ln>
        </p:spPr>
        <p:txBody>
          <a:bodyPr wrap="none">
            <a:spAutoFit/>
          </a:bodyPr>
          <a:lstStyle/>
          <a:p>
            <a:r>
              <a:rPr lang="nl-NL" altLang="nl-NL" sz="1400">
                <a:ea typeface="MS PGothic" pitchFamily="34" charset="-128"/>
              </a:rPr>
              <a:t>Schilder: Anton Mauve</a:t>
            </a:r>
          </a:p>
        </p:txBody>
      </p:sp>
      <p:sp>
        <p:nvSpPr>
          <p:cNvPr id="39" name="Titel 1"/>
          <p:cNvSpPr txBox="1">
            <a:spLocks/>
          </p:cNvSpPr>
          <p:nvPr/>
        </p:nvSpPr>
        <p:spPr bwMode="auto">
          <a:xfrm>
            <a:off x="341313" y="1078349"/>
            <a:ext cx="85582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0" fontAlgn="base" hangingPunct="0">
              <a:spcBef>
                <a:spcPct val="0"/>
              </a:spcBef>
              <a:spcAft>
                <a:spcPct val="0"/>
              </a:spcAft>
              <a:defRPr sz="2400" b="1">
                <a:solidFill>
                  <a:schemeClr val="tx1"/>
                </a:solidFill>
                <a:latin typeface="Arial" charset="0"/>
              </a:defRPr>
            </a:lvl6pPr>
            <a:lvl7pPr marL="914400" algn="l" rtl="0" eaLnBrk="0" fontAlgn="base" hangingPunct="0">
              <a:spcBef>
                <a:spcPct val="0"/>
              </a:spcBef>
              <a:spcAft>
                <a:spcPct val="0"/>
              </a:spcAft>
              <a:defRPr sz="2400" b="1">
                <a:solidFill>
                  <a:schemeClr val="tx1"/>
                </a:solidFill>
                <a:latin typeface="Arial" charset="0"/>
              </a:defRPr>
            </a:lvl7pPr>
            <a:lvl8pPr marL="1371600" algn="l" rtl="0" eaLnBrk="0" fontAlgn="base" hangingPunct="0">
              <a:spcBef>
                <a:spcPct val="0"/>
              </a:spcBef>
              <a:spcAft>
                <a:spcPct val="0"/>
              </a:spcAft>
              <a:defRPr sz="2400" b="1">
                <a:solidFill>
                  <a:schemeClr val="tx1"/>
                </a:solidFill>
                <a:latin typeface="Arial" charset="0"/>
              </a:defRPr>
            </a:lvl8pPr>
            <a:lvl9pPr marL="1828800" algn="l" rtl="0" eaLnBrk="0" fontAlgn="base" hangingPunct="0">
              <a:spcBef>
                <a:spcPct val="0"/>
              </a:spcBef>
              <a:spcAft>
                <a:spcPct val="0"/>
              </a:spcAft>
              <a:defRPr sz="2400" b="1">
                <a:solidFill>
                  <a:schemeClr val="tx1"/>
                </a:solidFill>
                <a:latin typeface="Arial" charset="0"/>
              </a:defRPr>
            </a:lvl9pPr>
          </a:lstStyle>
          <a:p>
            <a:pPr>
              <a:defRPr/>
            </a:pPr>
            <a:r>
              <a:rPr lang="nl-NL" altLang="nl-NL" sz="2800" kern="0" dirty="0">
                <a:solidFill>
                  <a:srgbClr val="C00000"/>
                </a:solidFill>
              </a:rPr>
              <a:t>Samenhang in visie en uitvoering </a:t>
            </a:r>
            <a:br>
              <a:rPr lang="nl-NL" altLang="nl-NL" sz="2800" kern="0" dirty="0">
                <a:solidFill>
                  <a:srgbClr val="C00000"/>
                </a:solidFill>
              </a:rPr>
            </a:br>
            <a:endParaRPr lang="nl-NL" altLang="nl-NL" sz="2000" b="0" i="1" kern="0" dirty="0">
              <a:solidFill>
                <a:srgbClr val="C00000"/>
              </a:solidFill>
            </a:endParaRPr>
          </a:p>
        </p:txBody>
      </p:sp>
      <p:sp>
        <p:nvSpPr>
          <p:cNvPr id="41" name="Tekstvak 40"/>
          <p:cNvSpPr txBox="1">
            <a:spLocks noChangeArrowheads="1"/>
          </p:cNvSpPr>
          <p:nvPr/>
        </p:nvSpPr>
        <p:spPr bwMode="auto">
          <a:xfrm>
            <a:off x="5436096" y="2000895"/>
            <a:ext cx="3524250" cy="708025"/>
          </a:xfrm>
          <a:prstGeom prst="rect">
            <a:avLst/>
          </a:prstGeom>
          <a:noFill/>
          <a:ln w="9525">
            <a:noFill/>
            <a:miter lim="800000"/>
            <a:headEnd/>
            <a:tailEnd/>
          </a:ln>
        </p:spPr>
        <p:txBody>
          <a:bodyPr wrap="none">
            <a:spAutoFit/>
          </a:bodyPr>
          <a:lstStyle/>
          <a:p>
            <a:r>
              <a:rPr lang="nl-NL" sz="2000">
                <a:solidFill>
                  <a:srgbClr val="C00000"/>
                </a:solidFill>
              </a:rPr>
              <a:t>Visies op elkaar afstemmen</a:t>
            </a:r>
          </a:p>
          <a:p>
            <a:r>
              <a:rPr lang="nl-NL" sz="2000">
                <a:solidFill>
                  <a:srgbClr val="C00000"/>
                </a:solidFill>
              </a:rPr>
              <a:t>+ betrekken waterbeheerders</a:t>
            </a:r>
          </a:p>
        </p:txBody>
      </p:sp>
      <p:cxnSp>
        <p:nvCxnSpPr>
          <p:cNvPr id="50" name="Rechte verbindingslijn met pijl 49"/>
          <p:cNvCxnSpPr/>
          <p:nvPr/>
        </p:nvCxnSpPr>
        <p:spPr>
          <a:xfrm flipH="1">
            <a:off x="2483768" y="4149080"/>
            <a:ext cx="4764"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4545" y="1124744"/>
            <a:ext cx="9143999" cy="492125"/>
          </a:xfrm>
        </p:spPr>
        <p:txBody>
          <a:bodyPr/>
          <a:lstStyle/>
          <a:p>
            <a:r>
              <a:rPr lang="nl-NL" dirty="0"/>
              <a:t>Bodem &amp; ondergrond dragen bij aan </a:t>
            </a:r>
            <a:br>
              <a:rPr lang="nl-NL" dirty="0"/>
            </a:br>
            <a:r>
              <a:rPr lang="nl-NL" dirty="0"/>
              <a:t>maatschappelijke opgaven</a:t>
            </a:r>
          </a:p>
        </p:txBody>
      </p:sp>
      <p:sp>
        <p:nvSpPr>
          <p:cNvPr id="3" name="Tijdelijke aanduiding voor inhoud 2"/>
          <p:cNvSpPr>
            <a:spLocks noGrp="1"/>
          </p:cNvSpPr>
          <p:nvPr>
            <p:ph idx="1"/>
          </p:nvPr>
        </p:nvSpPr>
        <p:spPr>
          <a:xfrm>
            <a:off x="35496" y="1844824"/>
            <a:ext cx="8401050" cy="4392488"/>
          </a:xfrm>
        </p:spPr>
        <p:txBody>
          <a:bodyPr/>
          <a:lstStyle/>
          <a:p>
            <a:pPr lvl="1"/>
            <a:r>
              <a:rPr lang="nl-NL" dirty="0">
                <a:solidFill>
                  <a:srgbClr val="0070C0"/>
                </a:solidFill>
              </a:rPr>
              <a:t>Drink- </a:t>
            </a:r>
            <a:r>
              <a:rPr lang="nl-NL" dirty="0"/>
              <a:t>&amp; industrie</a:t>
            </a:r>
            <a:r>
              <a:rPr lang="nl-NL" dirty="0">
                <a:solidFill>
                  <a:srgbClr val="0070C0"/>
                </a:solidFill>
              </a:rPr>
              <a:t>watervoorziening</a:t>
            </a:r>
          </a:p>
          <a:p>
            <a:pPr lvl="1"/>
            <a:r>
              <a:rPr lang="nl-NL" dirty="0">
                <a:solidFill>
                  <a:srgbClr val="0070C0"/>
                </a:solidFill>
              </a:rPr>
              <a:t>Energievoorziening </a:t>
            </a:r>
            <a:r>
              <a:rPr lang="nl-NL" dirty="0"/>
              <a:t>(WKO open/gesloten, </a:t>
            </a:r>
            <a:r>
              <a:rPr lang="nl-NL" dirty="0" err="1">
                <a:solidFill>
                  <a:srgbClr val="0070C0"/>
                </a:solidFill>
              </a:rPr>
              <a:t>geothermie</a:t>
            </a:r>
            <a:r>
              <a:rPr lang="nl-NL" dirty="0">
                <a:solidFill>
                  <a:srgbClr val="0070C0"/>
                </a:solidFill>
              </a:rPr>
              <a:t>, olie, gas</a:t>
            </a:r>
            <a:r>
              <a:rPr lang="nl-NL" dirty="0"/>
              <a:t>)</a:t>
            </a:r>
          </a:p>
          <a:p>
            <a:pPr lvl="1"/>
            <a:r>
              <a:rPr lang="en-US" dirty="0" err="1"/>
              <a:t>Voedselvoorziening</a:t>
            </a:r>
            <a:r>
              <a:rPr lang="en-US" dirty="0"/>
              <a:t>, </a:t>
            </a:r>
            <a:r>
              <a:rPr lang="en-US" dirty="0" err="1"/>
              <a:t>zoetwatervoorziening</a:t>
            </a:r>
            <a:r>
              <a:rPr lang="en-US" dirty="0"/>
              <a:t> </a:t>
            </a:r>
            <a:r>
              <a:rPr lang="en-US" dirty="0" err="1"/>
              <a:t>landbouw</a:t>
            </a:r>
            <a:endParaRPr lang="nl-NL" dirty="0"/>
          </a:p>
          <a:p>
            <a:pPr lvl="1"/>
            <a:r>
              <a:rPr lang="nl-NL" dirty="0"/>
              <a:t>Klimaatadaptatie (tijdelijke opslag) </a:t>
            </a:r>
          </a:p>
          <a:p>
            <a:pPr lvl="1"/>
            <a:r>
              <a:rPr lang="nl-NL" dirty="0"/>
              <a:t>Riolering, kabels en leidingen</a:t>
            </a:r>
          </a:p>
          <a:p>
            <a:pPr lvl="1"/>
            <a:r>
              <a:rPr lang="nl-NL" dirty="0"/>
              <a:t>Bodemverontreinigingen</a:t>
            </a:r>
          </a:p>
          <a:p>
            <a:pPr lvl="1"/>
            <a:r>
              <a:rPr lang="nl-NL" dirty="0"/>
              <a:t>Stedelijke peilbeheer (kruipruimtes, funderingen)</a:t>
            </a:r>
          </a:p>
          <a:p>
            <a:pPr lvl="1"/>
            <a:r>
              <a:rPr lang="nl-NL" dirty="0"/>
              <a:t>Archeologische waarden</a:t>
            </a:r>
          </a:p>
          <a:p>
            <a:pPr lvl="1"/>
            <a:r>
              <a:rPr lang="nl-NL" dirty="0"/>
              <a:t>Bodemdaling</a:t>
            </a:r>
          </a:p>
          <a:p>
            <a:pPr lvl="1"/>
            <a:r>
              <a:rPr lang="en-US" dirty="0" err="1"/>
              <a:t>Ondergronds</a:t>
            </a:r>
            <a:r>
              <a:rPr lang="en-US" dirty="0"/>
              <a:t> </a:t>
            </a:r>
            <a:r>
              <a:rPr lang="en-US" dirty="0" err="1"/>
              <a:t>bouwen</a:t>
            </a:r>
            <a:endParaRPr lang="en-US" dirty="0"/>
          </a:p>
          <a:p>
            <a:pPr lvl="1"/>
            <a:r>
              <a:rPr lang="en-US" dirty="0" err="1"/>
              <a:t>Beschikbaarheid</a:t>
            </a:r>
            <a:r>
              <a:rPr lang="en-US" dirty="0"/>
              <a:t> </a:t>
            </a:r>
            <a:r>
              <a:rPr lang="en-US" dirty="0" err="1"/>
              <a:t>minerale</a:t>
            </a:r>
            <a:r>
              <a:rPr lang="en-US" dirty="0"/>
              <a:t> </a:t>
            </a:r>
            <a:r>
              <a:rPr lang="en-US" dirty="0" err="1"/>
              <a:t>delfstoffen</a:t>
            </a:r>
            <a:r>
              <a:rPr lang="en-US" dirty="0"/>
              <a:t> </a:t>
            </a:r>
          </a:p>
          <a:p>
            <a:pPr lvl="1">
              <a:buNone/>
            </a:pPr>
            <a:r>
              <a:rPr lang="en-US" dirty="0"/>
              <a:t>	(</a:t>
            </a:r>
            <a:r>
              <a:rPr lang="en-US" dirty="0" err="1"/>
              <a:t>zand</a:t>
            </a:r>
            <a:r>
              <a:rPr lang="en-US" dirty="0"/>
              <a:t>, grind,</a:t>
            </a:r>
            <a:r>
              <a:rPr lang="en-US" dirty="0">
                <a:solidFill>
                  <a:srgbClr val="0070C0"/>
                </a:solidFill>
              </a:rPr>
              <a:t> </a:t>
            </a:r>
            <a:r>
              <a:rPr lang="en-US" dirty="0" err="1">
                <a:solidFill>
                  <a:srgbClr val="0070C0"/>
                </a:solidFill>
              </a:rPr>
              <a:t>zout</a:t>
            </a:r>
            <a:r>
              <a:rPr lang="en-US" dirty="0"/>
              <a:t>)</a:t>
            </a:r>
            <a:endParaRPr lang="nl-NL" dirty="0"/>
          </a:p>
          <a:p>
            <a:pPr>
              <a:buNone/>
            </a:pPr>
            <a:endParaRPr lang="nl-NL" dirty="0"/>
          </a:p>
        </p:txBody>
      </p:sp>
      <p:sp>
        <p:nvSpPr>
          <p:cNvPr id="4" name="Tijdelijke aanduiding voor datum 3"/>
          <p:cNvSpPr>
            <a:spLocks noGrp="1"/>
          </p:cNvSpPr>
          <p:nvPr>
            <p:ph type="dt" sz="half" idx="11"/>
          </p:nvPr>
        </p:nvSpPr>
        <p:spPr/>
        <p:txBody>
          <a:bodyPr/>
          <a:lstStyle/>
          <a:p>
            <a:pPr>
              <a:defRPr/>
            </a:pPr>
            <a:r>
              <a:rPr lang="nl-NL"/>
              <a:t>20 mei 2014 </a:t>
            </a:r>
          </a:p>
        </p:txBody>
      </p:sp>
      <p:pic>
        <p:nvPicPr>
          <p:cNvPr id="5" name="Afbeelding 4" descr="Dan kunnen we er iets instoppen.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074823" y="4149080"/>
            <a:ext cx="4069177" cy="288032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ARMA DOCSYS~XML" val="&lt;data author=&quot;{00000000-0000-0000-0000-000000000000}&quot; authorname=&quot;(onbekend)&quot; model=&quot;{00000001-0005-0000-0001-000000000013}&quot; profile=&quot;1Logo&quot; created=&quot;2010-10-28 12:31:02&quot; modified=&quot;2010-10-28 14:12:02&quot;&gt;&lt;presentatie template=&quot;C:\Program Files\Carma DocSys\1Logo\Modellen\Presentaties\ministerie.pot&quot; enabled=&quot;true&quot; reopen=&quot;true&quot; lcid=&quot;1043&quot; newdoc=&quot;true&quot; engine=&quot;DocSysEngine.MSPPT&quot;&gt;&lt;titel class=&quot;string&quot; value=&quot;&quot;/&gt;&lt;fldfooter class=&quot;string&quot; value=&quot;&quot;/&gt;&lt;subtitel class=&quot;string&quot; value=&quot;&quot;/&gt;&lt;datum class=&quot;string&quot; value=&quot;29 oktober 2010&quot;/&gt;&lt;kleur class=&quot;string&quot; value=&quot;&quot;/&gt;&lt;divisie class=&quot;string&quot; value=&quot;Ministerie&quot; id=&quot;1&quot;/&gt;&lt;PAPER/&gt;&lt;/presentatie&gt;&lt;/data&gt;&#10;"/>
</p:tagLst>
</file>

<file path=ppt/theme/theme1.xml><?xml version="1.0" encoding="utf-8"?>
<a:theme xmlns:a="http://schemas.openxmlformats.org/drawingml/2006/main" name="Tijdelijk_bestand_Presentatie_IenM[1]">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10010</TotalTime>
  <Words>1030</Words>
  <Application>Microsoft Office PowerPoint</Application>
  <PresentationFormat>Diavoorstelling (4:3)</PresentationFormat>
  <Paragraphs>250</Paragraphs>
  <Slides>20</Slides>
  <Notes>7</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20</vt:i4>
      </vt:variant>
    </vt:vector>
  </HeadingPairs>
  <TitlesOfParts>
    <vt:vector size="28" baseType="lpstr">
      <vt:lpstr>MS PGothic</vt:lpstr>
      <vt:lpstr>Arial</vt:lpstr>
      <vt:lpstr>Calibri</vt:lpstr>
      <vt:lpstr>Courier New</vt:lpstr>
      <vt:lpstr>Times New Roman</vt:lpstr>
      <vt:lpstr>Verdana</vt:lpstr>
      <vt:lpstr>Wingdings</vt:lpstr>
      <vt:lpstr>Tijdelijk_bestand_Presentatie_IenM[1]</vt:lpstr>
      <vt:lpstr>       Wie doet wat, nu en in de toekomst?   Samenwerken bij de uitvoering van de Omgevingswet en Mijnbouwwet  Toelichting op de wettelijke kaders, bevoegdheidsverdeling en de veranderingen met de komst van de Omgevingswet   Raadsledenbijeenkomst Regio Twente Almelo, 16 november 2016  Douwe Jonkers Ministerie IenM       </vt:lpstr>
      <vt:lpstr>Onderwerpen</vt:lpstr>
      <vt:lpstr>PowerPoint-presentatie</vt:lpstr>
      <vt:lpstr>Doelen</vt:lpstr>
      <vt:lpstr>Sturende principes van de Omgevingswet</vt:lpstr>
      <vt:lpstr>PowerPoint-presentatie</vt:lpstr>
      <vt:lpstr>Vormgeven visie, beleid en uitvoering</vt:lpstr>
      <vt:lpstr>PowerPoint-presentatie</vt:lpstr>
      <vt:lpstr>Bodem &amp; ondergrond dragen bij aan  maatschappelijke opgaven</vt:lpstr>
      <vt:lpstr>PowerPoint-presentatie</vt:lpstr>
      <vt:lpstr>PowerPoint-presentatie</vt:lpstr>
      <vt:lpstr>PowerPoint-presentatie</vt:lpstr>
      <vt:lpstr>Doelen Structuurvisie Ondergrond</vt:lpstr>
      <vt:lpstr>Afspraken over samenwerking,  goed en tijdig betrekken van de omgeving</vt:lpstr>
      <vt:lpstr>Ontwerp Structuurvisie Ondergrond</vt:lpstr>
      <vt:lpstr>PowerPoint-presentatie</vt:lpstr>
      <vt:lpstr>PowerPoint-presentatie</vt:lpstr>
      <vt:lpstr>PowerPoint-presentatie</vt:lpstr>
      <vt:lpstr>Resumé rol gemeenten</vt:lpstr>
      <vt:lpstr>Ondersteuning</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PHamersv</dc:creator>
  <cp:lastModifiedBy>Diane Zijderlaan</cp:lastModifiedBy>
  <cp:revision>1097</cp:revision>
  <dcterms:created xsi:type="dcterms:W3CDTF">2011-06-22T09:49:17Z</dcterms:created>
  <dcterms:modified xsi:type="dcterms:W3CDTF">2016-12-19T11:37:42Z</dcterms:modified>
</cp:coreProperties>
</file>