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4"/>
    <p:sldMasterId id="2147483679" r:id="rId5"/>
  </p:sldMasterIdLst>
  <p:notesMasterIdLst>
    <p:notesMasterId r:id="rId31"/>
  </p:notesMasterIdLst>
  <p:sldIdLst>
    <p:sldId id="256" r:id="rId6"/>
    <p:sldId id="422" r:id="rId7"/>
    <p:sldId id="440" r:id="rId8"/>
    <p:sldId id="445" r:id="rId9"/>
    <p:sldId id="446" r:id="rId10"/>
    <p:sldId id="447" r:id="rId11"/>
    <p:sldId id="262" r:id="rId12"/>
    <p:sldId id="423" r:id="rId13"/>
    <p:sldId id="424" r:id="rId14"/>
    <p:sldId id="456" r:id="rId15"/>
    <p:sldId id="426" r:id="rId16"/>
    <p:sldId id="427" r:id="rId17"/>
    <p:sldId id="342" r:id="rId18"/>
    <p:sldId id="428" r:id="rId19"/>
    <p:sldId id="455" r:id="rId20"/>
    <p:sldId id="481" r:id="rId21"/>
    <p:sldId id="431" r:id="rId22"/>
    <p:sldId id="432" r:id="rId23"/>
    <p:sldId id="448" r:id="rId24"/>
    <p:sldId id="453" r:id="rId25"/>
    <p:sldId id="454" r:id="rId26"/>
    <p:sldId id="260" r:id="rId27"/>
    <p:sldId id="449" r:id="rId28"/>
    <p:sldId id="450" r:id="rId29"/>
    <p:sldId id="480" r:id="rId30"/>
  </p:sldIdLst>
  <p:sldSz cx="9144000" cy="5143500" type="screen16x9"/>
  <p:notesSz cx="7559675" cy="10691813"/>
  <p:defaultTextStyle>
    <a:defPPr>
      <a:defRPr lang="en-GB"/>
    </a:defPPr>
    <a:lvl1pPr algn="l" defTabSz="363858" rtl="0" fontAlgn="base" hangingPunct="0">
      <a:lnSpc>
        <a:spcPct val="6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342001" indent="-172286" algn="l" defTabSz="363858" rtl="0" fontAlgn="base" hangingPunct="0">
      <a:lnSpc>
        <a:spcPct val="6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516858" indent="-168429" algn="l" defTabSz="363858" rtl="0" fontAlgn="base" hangingPunct="0">
      <a:lnSpc>
        <a:spcPct val="6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691715" indent="-172286" algn="l" defTabSz="363858" rtl="0" fontAlgn="base" hangingPunct="0">
      <a:lnSpc>
        <a:spcPct val="6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866573" indent="-169715" algn="l" defTabSz="363858" rtl="0" fontAlgn="base" hangingPunct="0">
      <a:lnSpc>
        <a:spcPct val="6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1851431" algn="l" defTabSz="740573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221718" algn="l" defTabSz="740573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2592004" algn="l" defTabSz="740573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2962290" algn="l" defTabSz="740573" rtl="0" eaLnBrk="1" latinLnBrk="0" hangingPunct="1">
      <a:defRPr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0" userDrawn="1">
          <p15:clr>
            <a:srgbClr val="A4A3A4"/>
          </p15:clr>
        </p15:guide>
        <p15:guide id="2" pos="2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85034"/>
  </p:normalViewPr>
  <p:slideViewPr>
    <p:cSldViewPr>
      <p:cViewPr varScale="1">
        <p:scale>
          <a:sx n="124" d="100"/>
          <a:sy n="124" d="100"/>
        </p:scale>
        <p:origin x="1512" y="102"/>
      </p:cViewPr>
      <p:guideLst>
        <p:guide orient="horz" pos="1470"/>
        <p:guide pos="2612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147DEF-06E4-47F8-9EA7-4E49A80D069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B277FB3-431A-450D-8641-2297FB36AB75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Wat staat er in de Richtlijn? </a:t>
          </a:r>
          <a:endParaRPr lang="en-US" dirty="0"/>
        </a:p>
      </dgm:t>
    </dgm:pt>
    <dgm:pt modelId="{707033DF-DBCB-4886-B31C-F801B5BA84DC}" type="parTrans" cxnId="{1FFEDD29-D3B0-48FE-9A0B-0A0634E03029}">
      <dgm:prSet/>
      <dgm:spPr/>
      <dgm:t>
        <a:bodyPr/>
        <a:lstStyle/>
        <a:p>
          <a:endParaRPr lang="en-US"/>
        </a:p>
      </dgm:t>
    </dgm:pt>
    <dgm:pt modelId="{BAA8357B-2B1A-4E4F-B9C9-610C3D86D3F7}" type="sibTrans" cxnId="{1FFEDD29-D3B0-48FE-9A0B-0A0634E03029}">
      <dgm:prSet/>
      <dgm:spPr/>
      <dgm:t>
        <a:bodyPr/>
        <a:lstStyle/>
        <a:p>
          <a:endParaRPr lang="en-US"/>
        </a:p>
      </dgm:t>
    </dgm:pt>
    <dgm:pt modelId="{026A287E-B02F-4C9D-A596-7C66FC29B66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Hoe ziet de implementatie eruit?</a:t>
          </a:r>
          <a:endParaRPr lang="en-US" dirty="0"/>
        </a:p>
      </dgm:t>
    </dgm:pt>
    <dgm:pt modelId="{383F357F-B6C6-48AB-9F26-EBE7FCAC43E2}" type="parTrans" cxnId="{62AF1D40-9F03-4DF3-8A5F-2717DE022885}">
      <dgm:prSet/>
      <dgm:spPr/>
      <dgm:t>
        <a:bodyPr/>
        <a:lstStyle/>
        <a:p>
          <a:endParaRPr lang="en-US"/>
        </a:p>
      </dgm:t>
    </dgm:pt>
    <dgm:pt modelId="{BA7B8D32-0A05-4998-8298-E1765CF1D2B7}" type="sibTrans" cxnId="{62AF1D40-9F03-4DF3-8A5F-2717DE022885}">
      <dgm:prSet/>
      <dgm:spPr/>
      <dgm:t>
        <a:bodyPr/>
        <a:lstStyle/>
        <a:p>
          <a:endParaRPr lang="en-US"/>
        </a:p>
      </dgm:t>
    </dgm:pt>
    <dgm:pt modelId="{61A33F1B-E29B-441F-BC1A-C0D81B7A70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Bodemafdekking</a:t>
          </a:r>
        </a:p>
      </dgm:t>
    </dgm:pt>
    <dgm:pt modelId="{2715134A-C130-45BF-836C-BD65EE7E3B81}" type="parTrans" cxnId="{7F7C0671-B18D-48ED-AAE4-E657C9EC41B0}">
      <dgm:prSet/>
      <dgm:spPr/>
      <dgm:t>
        <a:bodyPr/>
        <a:lstStyle/>
        <a:p>
          <a:endParaRPr lang="nl-NL"/>
        </a:p>
      </dgm:t>
    </dgm:pt>
    <dgm:pt modelId="{D642C8DC-3E40-4458-9877-B8001C2F91D4}" type="sibTrans" cxnId="{7F7C0671-B18D-48ED-AAE4-E657C9EC41B0}">
      <dgm:prSet/>
      <dgm:spPr/>
      <dgm:t>
        <a:bodyPr/>
        <a:lstStyle/>
        <a:p>
          <a:endParaRPr lang="nl-NL"/>
        </a:p>
      </dgm:t>
    </dgm:pt>
    <dgm:pt modelId="{4CF92F85-98DB-42B9-82AF-C30EDDD987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Bodemafdekkingskaart door RIVM</a:t>
          </a:r>
          <a:endParaRPr lang="en-US" dirty="0"/>
        </a:p>
      </dgm:t>
    </dgm:pt>
    <dgm:pt modelId="{5DE968D9-B9CD-48C7-B2DB-32EFBDDD051C}" type="parTrans" cxnId="{8CF9B6F6-5D56-4422-849C-044D2D8AD3F5}">
      <dgm:prSet/>
      <dgm:spPr/>
      <dgm:t>
        <a:bodyPr/>
        <a:lstStyle/>
        <a:p>
          <a:endParaRPr lang="nl-NL"/>
        </a:p>
      </dgm:t>
    </dgm:pt>
    <dgm:pt modelId="{D9CA9DAF-9F58-40D4-8805-324BB9E9F77A}" type="sibTrans" cxnId="{8CF9B6F6-5D56-4422-849C-044D2D8AD3F5}">
      <dgm:prSet/>
      <dgm:spPr/>
      <dgm:t>
        <a:bodyPr/>
        <a:lstStyle/>
        <a:p>
          <a:endParaRPr lang="nl-NL"/>
        </a:p>
      </dgm:t>
    </dgm:pt>
    <dgm:pt modelId="{72CD1203-C3B1-48AB-9BBF-52406EE73810}" type="pres">
      <dgm:prSet presAssocID="{42147DEF-06E4-47F8-9EA7-4E49A80D0692}" presName="root" presStyleCnt="0">
        <dgm:presLayoutVars>
          <dgm:dir/>
          <dgm:resizeHandles val="exact"/>
        </dgm:presLayoutVars>
      </dgm:prSet>
      <dgm:spPr/>
    </dgm:pt>
    <dgm:pt modelId="{211EA49F-3CCC-4C3D-A8D0-99B19AE07FC7}" type="pres">
      <dgm:prSet presAssocID="{6B277FB3-431A-450D-8641-2297FB36AB75}" presName="compNode" presStyleCnt="0"/>
      <dgm:spPr/>
    </dgm:pt>
    <dgm:pt modelId="{AAB14EB1-646E-4E2B-9BF1-BA8EFF3B8056}" type="pres">
      <dgm:prSet presAssocID="{6B277FB3-431A-450D-8641-2297FB36AB75}" presName="bgRect" presStyleLbl="bgShp" presStyleIdx="0" presStyleCnt="4" custLinFactNeighborY="1416"/>
      <dgm:spPr/>
    </dgm:pt>
    <dgm:pt modelId="{9AA912CF-B7BE-45C6-A53C-3C227F7A2EDB}" type="pres">
      <dgm:prSet presAssocID="{6B277FB3-431A-450D-8641-2297FB36AB7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ène met regen silhouet"/>
        </a:ext>
      </dgm:extLst>
    </dgm:pt>
    <dgm:pt modelId="{391CD398-52DC-4A92-BC46-942152F7A1AA}" type="pres">
      <dgm:prSet presAssocID="{6B277FB3-431A-450D-8641-2297FB36AB75}" presName="spaceRect" presStyleCnt="0"/>
      <dgm:spPr/>
    </dgm:pt>
    <dgm:pt modelId="{715B1F68-2D8F-41B5-AE8E-0922F2E7A2FE}" type="pres">
      <dgm:prSet presAssocID="{6B277FB3-431A-450D-8641-2297FB36AB75}" presName="parTx" presStyleLbl="revTx" presStyleIdx="0" presStyleCnt="4">
        <dgm:presLayoutVars>
          <dgm:chMax val="0"/>
          <dgm:chPref val="0"/>
        </dgm:presLayoutVars>
      </dgm:prSet>
      <dgm:spPr/>
    </dgm:pt>
    <dgm:pt modelId="{387436FD-11E2-47C3-90D5-26D1162AAA01}" type="pres">
      <dgm:prSet presAssocID="{BAA8357B-2B1A-4E4F-B9C9-610C3D86D3F7}" presName="sibTrans" presStyleCnt="0"/>
      <dgm:spPr/>
    </dgm:pt>
    <dgm:pt modelId="{F83E345A-CA12-49BC-AAC0-BDD1E20EB651}" type="pres">
      <dgm:prSet presAssocID="{026A287E-B02F-4C9D-A596-7C66FC29B66C}" presName="compNode" presStyleCnt="0"/>
      <dgm:spPr/>
    </dgm:pt>
    <dgm:pt modelId="{014B018A-DB5D-4A20-BC78-C7B480A27932}" type="pres">
      <dgm:prSet presAssocID="{026A287E-B02F-4C9D-A596-7C66FC29B66C}" presName="bgRect" presStyleLbl="bgShp" presStyleIdx="1" presStyleCnt="4" custLinFactNeighborX="-9161" custLinFactNeighborY="3599"/>
      <dgm:spPr/>
    </dgm:pt>
    <dgm:pt modelId="{85814871-75D0-453C-968C-036F7D020761}" type="pres">
      <dgm:prSet presAssocID="{026A287E-B02F-4C9D-A596-7C66FC29B66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ndbouw silhouet"/>
        </a:ext>
      </dgm:extLst>
    </dgm:pt>
    <dgm:pt modelId="{468161BB-E460-43C1-A379-783DE264F13A}" type="pres">
      <dgm:prSet presAssocID="{026A287E-B02F-4C9D-A596-7C66FC29B66C}" presName="spaceRect" presStyleCnt="0"/>
      <dgm:spPr/>
    </dgm:pt>
    <dgm:pt modelId="{330DDC04-ADC2-4CC8-9177-A2389FF91D32}" type="pres">
      <dgm:prSet presAssocID="{026A287E-B02F-4C9D-A596-7C66FC29B66C}" presName="parTx" presStyleLbl="revTx" presStyleIdx="1" presStyleCnt="4">
        <dgm:presLayoutVars>
          <dgm:chMax val="0"/>
          <dgm:chPref val="0"/>
        </dgm:presLayoutVars>
      </dgm:prSet>
      <dgm:spPr/>
    </dgm:pt>
    <dgm:pt modelId="{174AEA90-A178-4E0B-A3AB-ADD538E1D562}" type="pres">
      <dgm:prSet presAssocID="{BA7B8D32-0A05-4998-8298-E1765CF1D2B7}" presName="sibTrans" presStyleCnt="0"/>
      <dgm:spPr/>
    </dgm:pt>
    <dgm:pt modelId="{2E8D0F99-E997-414C-80D4-3E1C0C73ADAE}" type="pres">
      <dgm:prSet presAssocID="{61A33F1B-E29B-441F-BC1A-C0D81B7A7069}" presName="compNode" presStyleCnt="0"/>
      <dgm:spPr/>
    </dgm:pt>
    <dgm:pt modelId="{AE27D336-D95A-4193-ABCD-B779CF1642BD}" type="pres">
      <dgm:prSet presAssocID="{61A33F1B-E29B-441F-BC1A-C0D81B7A7069}" presName="bgRect" presStyleLbl="bgShp" presStyleIdx="2" presStyleCnt="4"/>
      <dgm:spPr/>
    </dgm:pt>
    <dgm:pt modelId="{917E944B-3180-4EF8-A6C1-AC730CB80031}" type="pres">
      <dgm:prSet presAssocID="{61A33F1B-E29B-441F-BC1A-C0D81B7A706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kstenen muur bouwen silhouet"/>
        </a:ext>
      </dgm:extLst>
    </dgm:pt>
    <dgm:pt modelId="{0D16D4F9-7255-4B46-97B7-A4E9A2C88D21}" type="pres">
      <dgm:prSet presAssocID="{61A33F1B-E29B-441F-BC1A-C0D81B7A7069}" presName="spaceRect" presStyleCnt="0"/>
      <dgm:spPr/>
    </dgm:pt>
    <dgm:pt modelId="{21682424-8269-451D-96E1-87970756A711}" type="pres">
      <dgm:prSet presAssocID="{61A33F1B-E29B-441F-BC1A-C0D81B7A7069}" presName="parTx" presStyleLbl="revTx" presStyleIdx="2" presStyleCnt="4">
        <dgm:presLayoutVars>
          <dgm:chMax val="0"/>
          <dgm:chPref val="0"/>
        </dgm:presLayoutVars>
      </dgm:prSet>
      <dgm:spPr/>
    </dgm:pt>
    <dgm:pt modelId="{64EFF5EC-DD53-4984-A6F9-F099359B48E6}" type="pres">
      <dgm:prSet presAssocID="{D642C8DC-3E40-4458-9877-B8001C2F91D4}" presName="sibTrans" presStyleCnt="0"/>
      <dgm:spPr/>
    </dgm:pt>
    <dgm:pt modelId="{919EB10E-9A6B-4011-B436-3F85336950A6}" type="pres">
      <dgm:prSet presAssocID="{4CF92F85-98DB-42B9-82AF-C30EDDD987E4}" presName="compNode" presStyleCnt="0"/>
      <dgm:spPr/>
    </dgm:pt>
    <dgm:pt modelId="{F4621DF8-4F19-43E7-AEA9-48FCE91C1016}" type="pres">
      <dgm:prSet presAssocID="{4CF92F85-98DB-42B9-82AF-C30EDDD987E4}" presName="bgRect" presStyleLbl="bgShp" presStyleIdx="3" presStyleCnt="4"/>
      <dgm:spPr/>
    </dgm:pt>
    <dgm:pt modelId="{46F3F0C2-2998-4A34-B501-0A34F1A4CB83}" type="pres">
      <dgm:prSet presAssocID="{4CF92F85-98DB-42B9-82AF-C30EDDD987E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atkaart silhouet"/>
        </a:ext>
      </dgm:extLst>
    </dgm:pt>
    <dgm:pt modelId="{C6CB5826-BD08-42C4-848C-52842E2859BC}" type="pres">
      <dgm:prSet presAssocID="{4CF92F85-98DB-42B9-82AF-C30EDDD987E4}" presName="spaceRect" presStyleCnt="0"/>
      <dgm:spPr/>
    </dgm:pt>
    <dgm:pt modelId="{D00D8661-BCD4-49DC-BC29-07B20B26067C}" type="pres">
      <dgm:prSet presAssocID="{4CF92F85-98DB-42B9-82AF-C30EDDD987E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FFEDD29-D3B0-48FE-9A0B-0A0634E03029}" srcId="{42147DEF-06E4-47F8-9EA7-4E49A80D0692}" destId="{6B277FB3-431A-450D-8641-2297FB36AB75}" srcOrd="0" destOrd="0" parTransId="{707033DF-DBCB-4886-B31C-F801B5BA84DC}" sibTransId="{BAA8357B-2B1A-4E4F-B9C9-610C3D86D3F7}"/>
    <dgm:cxn modelId="{3F85BB2C-881A-4A13-BB5F-9F83FCABED1A}" type="presOf" srcId="{4CF92F85-98DB-42B9-82AF-C30EDDD987E4}" destId="{D00D8661-BCD4-49DC-BC29-07B20B26067C}" srcOrd="0" destOrd="0" presId="urn:microsoft.com/office/officeart/2018/2/layout/IconVerticalSolidList"/>
    <dgm:cxn modelId="{3EF73E3A-57EA-49B9-8BD2-5072A86CDB88}" type="presOf" srcId="{6B277FB3-431A-450D-8641-2297FB36AB75}" destId="{715B1F68-2D8F-41B5-AE8E-0922F2E7A2FE}" srcOrd="0" destOrd="0" presId="urn:microsoft.com/office/officeart/2018/2/layout/IconVerticalSolidList"/>
    <dgm:cxn modelId="{DBED3F3F-64CC-446F-8A75-8A50887311BB}" type="presOf" srcId="{42147DEF-06E4-47F8-9EA7-4E49A80D0692}" destId="{72CD1203-C3B1-48AB-9BBF-52406EE73810}" srcOrd="0" destOrd="0" presId="urn:microsoft.com/office/officeart/2018/2/layout/IconVerticalSolidList"/>
    <dgm:cxn modelId="{62AF1D40-9F03-4DF3-8A5F-2717DE022885}" srcId="{42147DEF-06E4-47F8-9EA7-4E49A80D0692}" destId="{026A287E-B02F-4C9D-A596-7C66FC29B66C}" srcOrd="1" destOrd="0" parTransId="{383F357F-B6C6-48AB-9F26-EBE7FCAC43E2}" sibTransId="{BA7B8D32-0A05-4998-8298-E1765CF1D2B7}"/>
    <dgm:cxn modelId="{7F7C0671-B18D-48ED-AAE4-E657C9EC41B0}" srcId="{42147DEF-06E4-47F8-9EA7-4E49A80D0692}" destId="{61A33F1B-E29B-441F-BC1A-C0D81B7A7069}" srcOrd="2" destOrd="0" parTransId="{2715134A-C130-45BF-836C-BD65EE7E3B81}" sibTransId="{D642C8DC-3E40-4458-9877-B8001C2F91D4}"/>
    <dgm:cxn modelId="{1683AE7B-BF88-4856-9E19-FA327C85D3C8}" type="presOf" srcId="{61A33F1B-E29B-441F-BC1A-C0D81B7A7069}" destId="{21682424-8269-451D-96E1-87970756A711}" srcOrd="0" destOrd="0" presId="urn:microsoft.com/office/officeart/2018/2/layout/IconVerticalSolidList"/>
    <dgm:cxn modelId="{D306207C-4D58-4D1C-B4E4-E1CCDB684349}" type="presOf" srcId="{026A287E-B02F-4C9D-A596-7C66FC29B66C}" destId="{330DDC04-ADC2-4CC8-9177-A2389FF91D32}" srcOrd="0" destOrd="0" presId="urn:microsoft.com/office/officeart/2018/2/layout/IconVerticalSolidList"/>
    <dgm:cxn modelId="{8CF9B6F6-5D56-4422-849C-044D2D8AD3F5}" srcId="{42147DEF-06E4-47F8-9EA7-4E49A80D0692}" destId="{4CF92F85-98DB-42B9-82AF-C30EDDD987E4}" srcOrd="3" destOrd="0" parTransId="{5DE968D9-B9CD-48C7-B2DB-32EFBDDD051C}" sibTransId="{D9CA9DAF-9F58-40D4-8805-324BB9E9F77A}"/>
    <dgm:cxn modelId="{3719BCC1-70F3-4E2D-89DE-E751D9204C5D}" type="presParOf" srcId="{72CD1203-C3B1-48AB-9BBF-52406EE73810}" destId="{211EA49F-3CCC-4C3D-A8D0-99B19AE07FC7}" srcOrd="0" destOrd="0" presId="urn:microsoft.com/office/officeart/2018/2/layout/IconVerticalSolidList"/>
    <dgm:cxn modelId="{3322B6AB-81A7-4881-A76C-5EA3EEB097E1}" type="presParOf" srcId="{211EA49F-3CCC-4C3D-A8D0-99B19AE07FC7}" destId="{AAB14EB1-646E-4E2B-9BF1-BA8EFF3B8056}" srcOrd="0" destOrd="0" presId="urn:microsoft.com/office/officeart/2018/2/layout/IconVerticalSolidList"/>
    <dgm:cxn modelId="{FC92DD57-6E85-4560-8A86-B65FFB053DE0}" type="presParOf" srcId="{211EA49F-3CCC-4C3D-A8D0-99B19AE07FC7}" destId="{9AA912CF-B7BE-45C6-A53C-3C227F7A2EDB}" srcOrd="1" destOrd="0" presId="urn:microsoft.com/office/officeart/2018/2/layout/IconVerticalSolidList"/>
    <dgm:cxn modelId="{84D8C5BC-A900-4E4F-9E3D-16A74F1DF47D}" type="presParOf" srcId="{211EA49F-3CCC-4C3D-A8D0-99B19AE07FC7}" destId="{391CD398-52DC-4A92-BC46-942152F7A1AA}" srcOrd="2" destOrd="0" presId="urn:microsoft.com/office/officeart/2018/2/layout/IconVerticalSolidList"/>
    <dgm:cxn modelId="{98712B4D-7BEF-4359-A381-8B4704B683EA}" type="presParOf" srcId="{211EA49F-3CCC-4C3D-A8D0-99B19AE07FC7}" destId="{715B1F68-2D8F-41B5-AE8E-0922F2E7A2FE}" srcOrd="3" destOrd="0" presId="urn:microsoft.com/office/officeart/2018/2/layout/IconVerticalSolidList"/>
    <dgm:cxn modelId="{BA79E1A4-2C45-4050-89B3-ED120DF872FB}" type="presParOf" srcId="{72CD1203-C3B1-48AB-9BBF-52406EE73810}" destId="{387436FD-11E2-47C3-90D5-26D1162AAA01}" srcOrd="1" destOrd="0" presId="urn:microsoft.com/office/officeart/2018/2/layout/IconVerticalSolidList"/>
    <dgm:cxn modelId="{687B9739-38E8-4EFE-9A95-05C058114D9A}" type="presParOf" srcId="{72CD1203-C3B1-48AB-9BBF-52406EE73810}" destId="{F83E345A-CA12-49BC-AAC0-BDD1E20EB651}" srcOrd="2" destOrd="0" presId="urn:microsoft.com/office/officeart/2018/2/layout/IconVerticalSolidList"/>
    <dgm:cxn modelId="{9E231B5A-AE51-4819-8859-F9AA1E9C50ED}" type="presParOf" srcId="{F83E345A-CA12-49BC-AAC0-BDD1E20EB651}" destId="{014B018A-DB5D-4A20-BC78-C7B480A27932}" srcOrd="0" destOrd="0" presId="urn:microsoft.com/office/officeart/2018/2/layout/IconVerticalSolidList"/>
    <dgm:cxn modelId="{C8C61ED2-85FE-4A4D-9D2A-733E394BF176}" type="presParOf" srcId="{F83E345A-CA12-49BC-AAC0-BDD1E20EB651}" destId="{85814871-75D0-453C-968C-036F7D020761}" srcOrd="1" destOrd="0" presId="urn:microsoft.com/office/officeart/2018/2/layout/IconVerticalSolidList"/>
    <dgm:cxn modelId="{8EB8851F-E08F-4AB6-8308-B1363AA076BA}" type="presParOf" srcId="{F83E345A-CA12-49BC-AAC0-BDD1E20EB651}" destId="{468161BB-E460-43C1-A379-783DE264F13A}" srcOrd="2" destOrd="0" presId="urn:microsoft.com/office/officeart/2018/2/layout/IconVerticalSolidList"/>
    <dgm:cxn modelId="{6771065F-9045-454A-9498-9BB2DFA4C4F3}" type="presParOf" srcId="{F83E345A-CA12-49BC-AAC0-BDD1E20EB651}" destId="{330DDC04-ADC2-4CC8-9177-A2389FF91D32}" srcOrd="3" destOrd="0" presId="urn:microsoft.com/office/officeart/2018/2/layout/IconVerticalSolidList"/>
    <dgm:cxn modelId="{0D0C3A8A-EBCF-496F-81EA-226DA7476A00}" type="presParOf" srcId="{72CD1203-C3B1-48AB-9BBF-52406EE73810}" destId="{174AEA90-A178-4E0B-A3AB-ADD538E1D562}" srcOrd="3" destOrd="0" presId="urn:microsoft.com/office/officeart/2018/2/layout/IconVerticalSolidList"/>
    <dgm:cxn modelId="{D29328D4-2BA1-4A43-AFE5-E4BE552447C0}" type="presParOf" srcId="{72CD1203-C3B1-48AB-9BBF-52406EE73810}" destId="{2E8D0F99-E997-414C-80D4-3E1C0C73ADAE}" srcOrd="4" destOrd="0" presId="urn:microsoft.com/office/officeart/2018/2/layout/IconVerticalSolidList"/>
    <dgm:cxn modelId="{3A103053-02F3-4171-810E-6196C730A94F}" type="presParOf" srcId="{2E8D0F99-E997-414C-80D4-3E1C0C73ADAE}" destId="{AE27D336-D95A-4193-ABCD-B779CF1642BD}" srcOrd="0" destOrd="0" presId="urn:microsoft.com/office/officeart/2018/2/layout/IconVerticalSolidList"/>
    <dgm:cxn modelId="{5CB506FA-0C37-4FFC-A55B-72EA4937B384}" type="presParOf" srcId="{2E8D0F99-E997-414C-80D4-3E1C0C73ADAE}" destId="{917E944B-3180-4EF8-A6C1-AC730CB80031}" srcOrd="1" destOrd="0" presId="urn:microsoft.com/office/officeart/2018/2/layout/IconVerticalSolidList"/>
    <dgm:cxn modelId="{B4C80979-CE00-4A1F-98E5-9953E9D2F202}" type="presParOf" srcId="{2E8D0F99-E997-414C-80D4-3E1C0C73ADAE}" destId="{0D16D4F9-7255-4B46-97B7-A4E9A2C88D21}" srcOrd="2" destOrd="0" presId="urn:microsoft.com/office/officeart/2018/2/layout/IconVerticalSolidList"/>
    <dgm:cxn modelId="{5A724D15-0F1D-47DF-9533-05FC854618FB}" type="presParOf" srcId="{2E8D0F99-E997-414C-80D4-3E1C0C73ADAE}" destId="{21682424-8269-451D-96E1-87970756A711}" srcOrd="3" destOrd="0" presId="urn:microsoft.com/office/officeart/2018/2/layout/IconVerticalSolidList"/>
    <dgm:cxn modelId="{378B47FA-7BF6-41AA-AF88-426F05FD66F7}" type="presParOf" srcId="{72CD1203-C3B1-48AB-9BBF-52406EE73810}" destId="{64EFF5EC-DD53-4984-A6F9-F099359B48E6}" srcOrd="5" destOrd="0" presId="urn:microsoft.com/office/officeart/2018/2/layout/IconVerticalSolidList"/>
    <dgm:cxn modelId="{A3A7C25E-42D9-49D1-8DCD-8484CBF5F04C}" type="presParOf" srcId="{72CD1203-C3B1-48AB-9BBF-52406EE73810}" destId="{919EB10E-9A6B-4011-B436-3F85336950A6}" srcOrd="6" destOrd="0" presId="urn:microsoft.com/office/officeart/2018/2/layout/IconVerticalSolidList"/>
    <dgm:cxn modelId="{173BBFFD-5FAE-439D-9B2E-82E7014B2605}" type="presParOf" srcId="{919EB10E-9A6B-4011-B436-3F85336950A6}" destId="{F4621DF8-4F19-43E7-AEA9-48FCE91C1016}" srcOrd="0" destOrd="0" presId="urn:microsoft.com/office/officeart/2018/2/layout/IconVerticalSolidList"/>
    <dgm:cxn modelId="{15343D2E-5329-4B83-B42C-0A87745D282E}" type="presParOf" srcId="{919EB10E-9A6B-4011-B436-3F85336950A6}" destId="{46F3F0C2-2998-4A34-B501-0A34F1A4CB83}" srcOrd="1" destOrd="0" presId="urn:microsoft.com/office/officeart/2018/2/layout/IconVerticalSolidList"/>
    <dgm:cxn modelId="{FDA73934-2B00-4169-9B09-14048A6D42F6}" type="presParOf" srcId="{919EB10E-9A6B-4011-B436-3F85336950A6}" destId="{C6CB5826-BD08-42C4-848C-52842E2859BC}" srcOrd="2" destOrd="0" presId="urn:microsoft.com/office/officeart/2018/2/layout/IconVerticalSolidList"/>
    <dgm:cxn modelId="{D6FB86BB-5902-4684-B9FC-7F8114C9677B}" type="presParOf" srcId="{919EB10E-9A6B-4011-B436-3F85336950A6}" destId="{D00D8661-BCD4-49DC-BC29-07B20B2606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14EB1-646E-4E2B-9BF1-BA8EFF3B8056}">
      <dsp:nvSpPr>
        <dsp:cNvPr id="0" name=""/>
        <dsp:cNvSpPr/>
      </dsp:nvSpPr>
      <dsp:spPr>
        <a:xfrm>
          <a:off x="0" y="10007"/>
          <a:ext cx="8192691" cy="6203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912CF-B7BE-45C6-A53C-3C227F7A2EDB}">
      <dsp:nvSpPr>
        <dsp:cNvPr id="0" name=""/>
        <dsp:cNvSpPr/>
      </dsp:nvSpPr>
      <dsp:spPr>
        <a:xfrm>
          <a:off x="187645" y="140794"/>
          <a:ext cx="341173" cy="3411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B1F68-2D8F-41B5-AE8E-0922F2E7A2FE}">
      <dsp:nvSpPr>
        <dsp:cNvPr id="0" name=""/>
        <dsp:cNvSpPr/>
      </dsp:nvSpPr>
      <dsp:spPr>
        <a:xfrm>
          <a:off x="716464" y="1223"/>
          <a:ext cx="7476226" cy="62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50" tIns="65650" rIns="65650" bIns="6565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Wat staat er in de Richtlijn? </a:t>
          </a:r>
          <a:endParaRPr lang="en-US" sz="2200" kern="1200" dirty="0"/>
        </a:p>
      </dsp:txBody>
      <dsp:txXfrm>
        <a:off x="716464" y="1223"/>
        <a:ext cx="7476226" cy="620315"/>
      </dsp:txXfrm>
    </dsp:sp>
    <dsp:sp modelId="{014B018A-DB5D-4A20-BC78-C7B480A27932}">
      <dsp:nvSpPr>
        <dsp:cNvPr id="0" name=""/>
        <dsp:cNvSpPr/>
      </dsp:nvSpPr>
      <dsp:spPr>
        <a:xfrm>
          <a:off x="0" y="798943"/>
          <a:ext cx="8192691" cy="6203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814871-75D0-453C-968C-036F7D020761}">
      <dsp:nvSpPr>
        <dsp:cNvPr id="0" name=""/>
        <dsp:cNvSpPr/>
      </dsp:nvSpPr>
      <dsp:spPr>
        <a:xfrm>
          <a:off x="187645" y="916189"/>
          <a:ext cx="341173" cy="3411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DDC04-ADC2-4CC8-9177-A2389FF91D32}">
      <dsp:nvSpPr>
        <dsp:cNvPr id="0" name=""/>
        <dsp:cNvSpPr/>
      </dsp:nvSpPr>
      <dsp:spPr>
        <a:xfrm>
          <a:off x="716464" y="776618"/>
          <a:ext cx="7476226" cy="62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50" tIns="65650" rIns="65650" bIns="6565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Hoe ziet de implementatie eruit?</a:t>
          </a:r>
          <a:endParaRPr lang="en-US" sz="2200" kern="1200" dirty="0"/>
        </a:p>
      </dsp:txBody>
      <dsp:txXfrm>
        <a:off x="716464" y="776618"/>
        <a:ext cx="7476226" cy="620315"/>
      </dsp:txXfrm>
    </dsp:sp>
    <dsp:sp modelId="{AE27D336-D95A-4193-ABCD-B779CF1642BD}">
      <dsp:nvSpPr>
        <dsp:cNvPr id="0" name=""/>
        <dsp:cNvSpPr/>
      </dsp:nvSpPr>
      <dsp:spPr>
        <a:xfrm>
          <a:off x="0" y="1552012"/>
          <a:ext cx="8192691" cy="6203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E944B-3180-4EF8-A6C1-AC730CB80031}">
      <dsp:nvSpPr>
        <dsp:cNvPr id="0" name=""/>
        <dsp:cNvSpPr/>
      </dsp:nvSpPr>
      <dsp:spPr>
        <a:xfrm>
          <a:off x="187645" y="1691583"/>
          <a:ext cx="341173" cy="3411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82424-8269-451D-96E1-87970756A711}">
      <dsp:nvSpPr>
        <dsp:cNvPr id="0" name=""/>
        <dsp:cNvSpPr/>
      </dsp:nvSpPr>
      <dsp:spPr>
        <a:xfrm>
          <a:off x="716464" y="1552012"/>
          <a:ext cx="7476226" cy="62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50" tIns="65650" rIns="65650" bIns="6565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Bodemafdekking</a:t>
          </a:r>
        </a:p>
      </dsp:txBody>
      <dsp:txXfrm>
        <a:off x="716464" y="1552012"/>
        <a:ext cx="7476226" cy="620315"/>
      </dsp:txXfrm>
    </dsp:sp>
    <dsp:sp modelId="{F4621DF8-4F19-43E7-AEA9-48FCE91C1016}">
      <dsp:nvSpPr>
        <dsp:cNvPr id="0" name=""/>
        <dsp:cNvSpPr/>
      </dsp:nvSpPr>
      <dsp:spPr>
        <a:xfrm>
          <a:off x="0" y="2327406"/>
          <a:ext cx="8192691" cy="6203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F0C2-2998-4A34-B501-0A34F1A4CB83}">
      <dsp:nvSpPr>
        <dsp:cNvPr id="0" name=""/>
        <dsp:cNvSpPr/>
      </dsp:nvSpPr>
      <dsp:spPr>
        <a:xfrm>
          <a:off x="187645" y="2466977"/>
          <a:ext cx="341173" cy="3411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D8661-BCD4-49DC-BC29-07B20B26067C}">
      <dsp:nvSpPr>
        <dsp:cNvPr id="0" name=""/>
        <dsp:cNvSpPr/>
      </dsp:nvSpPr>
      <dsp:spPr>
        <a:xfrm>
          <a:off x="716464" y="2327406"/>
          <a:ext cx="7476226" cy="62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50" tIns="65650" rIns="65650" bIns="6565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Bodemafdekkingskaart door RIVM</a:t>
          </a:r>
          <a:endParaRPr lang="en-US" sz="2200" kern="1200" dirty="0"/>
        </a:p>
      </dsp:txBody>
      <dsp:txXfrm>
        <a:off x="716464" y="2327406"/>
        <a:ext cx="7476226" cy="620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endParaRPr lang="nl-NL" altLang="nl-NL" sz="1800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endParaRPr lang="nl-NL" altLang="nl-NL" sz="1800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endParaRPr lang="nl-NL" altLang="nl-NL" sz="1800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endParaRPr lang="nl-NL" altLang="nl-NL" sz="1800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endParaRPr lang="nl-NL" altLang="nl-NL" sz="1800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endParaRPr lang="nl-NL" altLang="nl-NL" sz="1800"/>
          </a:p>
        </p:txBody>
      </p:sp>
      <p:sp>
        <p:nvSpPr>
          <p:cNvPr id="2056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3" y="812800"/>
            <a:ext cx="711835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noProof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025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Genev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025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Genev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025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Genev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025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1447B627-25FE-7C4A-A5B0-65E305291010}" type="slidenum">
              <a:rPr lang="en-GB" altLang="nl-NL"/>
              <a:pPr/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500903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638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601715" indent="-231429" algn="l" defTabSz="3638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ＭＳ Ｐゴシック" charset="0"/>
      </a:defRPr>
    </a:lvl2pPr>
    <a:lvl3pPr marL="925716" indent="-185143" algn="l" defTabSz="3638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ＭＳ Ｐゴシック" charset="0"/>
      </a:defRPr>
    </a:lvl3pPr>
    <a:lvl4pPr marL="1296002" indent="-185143" algn="l" defTabSz="3638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ＭＳ Ｐゴシック" charset="0"/>
      </a:defRPr>
    </a:lvl4pPr>
    <a:lvl5pPr marL="1666288" indent="-185143" algn="l" defTabSz="36385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pitchFamily="-112" charset="0"/>
        <a:ea typeface="ＭＳ Ｐゴシック" pitchFamily="-112" charset="-128"/>
        <a:cs typeface="ＭＳ Ｐゴシック" charset="0"/>
      </a:defRPr>
    </a:lvl5pPr>
    <a:lvl6pPr marL="1851431" algn="l" defTabSz="370286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6pPr>
    <a:lvl7pPr marL="2221718" algn="l" defTabSz="370286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7pPr>
    <a:lvl8pPr marL="2592004" algn="l" defTabSz="370286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8pPr>
    <a:lvl9pPr marL="2962290" algn="l" defTabSz="370286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fld id="{32AC11DF-0175-5E4E-B71A-96B8E8020432}" type="slidenum">
              <a:rPr lang="en-GB" altLang="nl-NL" sz="14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GB" altLang="nl-NL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/>
            <a:endParaRPr lang="nl-NL" altLang="nl-NL" sz="1800"/>
          </a:p>
        </p:txBody>
      </p:sp>
      <p:sp>
        <p:nvSpPr>
          <p:cNvPr id="4100" name="Text Box 2"/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38850" cy="4803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nl-NL" altLang="nl-NL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06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48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80515" y="1597489"/>
            <a:ext cx="7773120" cy="110279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880515" y="2963696"/>
            <a:ext cx="7773120" cy="1314498"/>
          </a:xfrm>
        </p:spPr>
        <p:txBody>
          <a:bodyPr/>
          <a:lstStyle>
            <a:lvl1pPr marL="0" indent="0" algn="l">
              <a:buNone/>
              <a:defRPr/>
            </a:lvl1pPr>
            <a:lvl2pPr marL="311079" indent="0" algn="ctr">
              <a:buNone/>
              <a:defRPr/>
            </a:lvl2pPr>
            <a:lvl3pPr marL="622158" indent="0" algn="ctr">
              <a:buNone/>
              <a:defRPr/>
            </a:lvl3pPr>
            <a:lvl4pPr marL="933237" indent="0" algn="ctr">
              <a:buNone/>
              <a:defRPr/>
            </a:lvl4pPr>
            <a:lvl5pPr marL="1244316" indent="0" algn="ctr">
              <a:buNone/>
              <a:defRPr/>
            </a:lvl5pPr>
            <a:lvl6pPr marL="1555394" indent="0" algn="ctr">
              <a:buNone/>
              <a:defRPr/>
            </a:lvl6pPr>
            <a:lvl7pPr marL="1866473" indent="0" algn="ctr">
              <a:buNone/>
              <a:defRPr/>
            </a:lvl7pPr>
            <a:lvl8pPr marL="2177552" indent="0" algn="ctr">
              <a:buNone/>
              <a:defRPr/>
            </a:lvl8pPr>
            <a:lvl9pPr marL="2488631" indent="0" algn="ctr">
              <a:buNone/>
              <a:defRPr/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5230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1163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448960" y="1101716"/>
            <a:ext cx="1598400" cy="3549253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3760" y="1101716"/>
            <a:ext cx="4656960" cy="3549253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60659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3761" y="1101716"/>
            <a:ext cx="6230880" cy="578941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653760" y="1955005"/>
            <a:ext cx="6393600" cy="2695963"/>
          </a:xfrm>
        </p:spPr>
        <p:txBody>
          <a:bodyPr/>
          <a:lstStyle/>
          <a:p>
            <a:pPr lv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234607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76250" y="2570560"/>
            <a:ext cx="3752850" cy="20954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4915941" y="789385"/>
            <a:ext cx="3753000" cy="3876675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6250" y="789385"/>
            <a:ext cx="3752850" cy="71103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0552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476250" y="1707356"/>
            <a:ext cx="8192691" cy="2958704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4199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969144" y="1707356"/>
            <a:ext cx="2700000" cy="2952750"/>
          </a:xfrm>
        </p:spPr>
        <p:txBody>
          <a:bodyPr/>
          <a:lstStyle>
            <a:lvl1pPr marL="0" indent="0">
              <a:buNone/>
              <a:defRPr sz="1500"/>
            </a:lvl1pPr>
            <a:lvl2pPr marL="234900" indent="0">
              <a:buNone/>
              <a:defRPr sz="1350"/>
            </a:lvl2pPr>
            <a:lvl3pPr marL="472500" indent="0">
              <a:buNone/>
              <a:defRPr sz="1200"/>
            </a:lvl3pPr>
            <a:lvl4pPr marL="707400" indent="0">
              <a:buNone/>
              <a:defRPr sz="1200"/>
            </a:lvl4pPr>
            <a:lvl5pPr marL="945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476250" y="1707356"/>
            <a:ext cx="5384223" cy="2958704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5673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5941" y="1412100"/>
            <a:ext cx="3753000" cy="1752300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15941" y="3161700"/>
            <a:ext cx="3753000" cy="100440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" y="0"/>
            <a:ext cx="9144000" cy="12620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" y="0"/>
            <a:ext cx="9136958" cy="12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90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468000"/>
          <a:lstStyle/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2479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8001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4374040"/>
            <a:ext cx="3753000" cy="29202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4914900" y="1414100"/>
            <a:ext cx="3753000" cy="1752300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4914900" y="3163700"/>
            <a:ext cx="3753000" cy="121034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4574381" cy="51435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" y="0"/>
            <a:ext cx="9136958" cy="12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5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6011" y="2570560"/>
            <a:ext cx="8192930" cy="1294859"/>
          </a:xfrm>
        </p:spPr>
        <p:txBody>
          <a:bodyPr lIns="57600" tIns="90000" bIns="90000" anchor="b">
            <a:normAutofit/>
          </a:bodyPr>
          <a:lstStyle>
            <a:lvl1pPr algn="l">
              <a:defRPr sz="27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76011" y="3871801"/>
            <a:ext cx="8192930" cy="49823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5059" y="4372040"/>
            <a:ext cx="3854054" cy="29202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AC70C0-3F62-AD40-8225-7DFC4A386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71B0B9D-1DF0-634C-BB24-80EFB4F29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2570560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" y="0"/>
            <a:ext cx="9136958" cy="12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07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39987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8001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4917132" y="2570560"/>
            <a:ext cx="3753000" cy="1803480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4374040"/>
            <a:ext cx="3753000" cy="29202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4915941" y="1518047"/>
            <a:ext cx="3753000" cy="1052513"/>
          </a:xfrm>
        </p:spPr>
        <p:txBody>
          <a:bodyPr tIns="90000" bIns="90000" anchor="b"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F6F61C-97D5-AA49-8399-84317D339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" y="0"/>
            <a:ext cx="9136958" cy="12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2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25705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1409700"/>
            <a:ext cx="8192691" cy="116086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8763" cy="8001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76250" y="2812115"/>
            <a:ext cx="8193882" cy="1557924"/>
          </a:xfrm>
        </p:spPr>
        <p:txBody>
          <a:bodyPr lIns="104400" tIns="90000" rIns="90000" bIns="4680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5059" y="4372040"/>
            <a:ext cx="3754041" cy="29202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728E48-643E-544D-A813-C0BAB23F9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" y="0"/>
            <a:ext cx="9136958" cy="12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60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49" y="1977629"/>
            <a:ext cx="3752851" cy="1188244"/>
          </a:xfrm>
        </p:spPr>
        <p:txBody>
          <a:bodyPr anchor="ctr" anchorCtr="0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5843799" y="687694"/>
            <a:ext cx="2825142" cy="61317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 hasCustomPrompt="1"/>
          </p:nvPr>
        </p:nvSpPr>
        <p:spPr>
          <a:xfrm>
            <a:off x="5843799" y="1546433"/>
            <a:ext cx="2825142" cy="61317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5843799" y="2408400"/>
            <a:ext cx="2825142" cy="61317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5843799" y="3264300"/>
            <a:ext cx="2825142" cy="61317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 hasCustomPrompt="1"/>
          </p:nvPr>
        </p:nvSpPr>
        <p:spPr>
          <a:xfrm>
            <a:off x="5843799" y="4122900"/>
            <a:ext cx="2825142" cy="61317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350"/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814046" y="748834"/>
            <a:ext cx="1029754" cy="613172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814046" y="1607756"/>
            <a:ext cx="1029754" cy="613172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4814046" y="2466678"/>
            <a:ext cx="1029754" cy="613172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4814046" y="3325600"/>
            <a:ext cx="1029754" cy="613172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814046" y="4184521"/>
            <a:ext cx="1029754" cy="613172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260D0C-1E71-C54C-BC16-D1CBE1023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46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4914900" y="1717200"/>
            <a:ext cx="3753000" cy="2948860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513000" indent="-162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914900" y="788401"/>
            <a:ext cx="3753000" cy="711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3682" cy="51435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4ED47-A238-2D42-9C79-E60FB9820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97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49" y="1977628"/>
            <a:ext cx="3752851" cy="1188244"/>
          </a:xfrm>
        </p:spPr>
        <p:txBody>
          <a:bodyPr anchor="b"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76249" y="3165872"/>
            <a:ext cx="3752851" cy="1500188"/>
          </a:xfrm>
        </p:spPr>
        <p:txBody>
          <a:bodyPr tIns="90000" rIns="1008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476249" y="878681"/>
            <a:ext cx="3752851" cy="1097756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7200" b="1" i="0">
                <a:solidFill>
                  <a:schemeClr val="bg1"/>
                </a:solidFill>
              </a:defRPr>
            </a:lvl1pPr>
            <a:lvl2pPr marL="234900" indent="0" algn="r">
              <a:buNone/>
              <a:defRPr/>
            </a:lvl2pPr>
            <a:lvl3pPr marL="472500" indent="0" algn="r">
              <a:buNone/>
              <a:defRPr/>
            </a:lvl3pPr>
            <a:lvl4pPr marL="707400" indent="0" algn="r">
              <a:buNone/>
              <a:defRPr/>
            </a:lvl4pPr>
            <a:lvl5pPr marL="945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CF7695-4593-1943-B84E-F8C54CAC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73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6250" y="1707356"/>
            <a:ext cx="3919538" cy="29587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4899" y="1707356"/>
            <a:ext cx="3753000" cy="2958704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260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76251" y="1729528"/>
            <a:ext cx="3753000" cy="486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6251" y="2215304"/>
            <a:ext cx="3753000" cy="2450757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914900" y="1729528"/>
            <a:ext cx="3753000" cy="485421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350" b="1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914900" y="2215304"/>
            <a:ext cx="3754041" cy="2450757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8338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3490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185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76250" y="2570560"/>
            <a:ext cx="3752850" cy="20954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4915941" y="789385"/>
            <a:ext cx="3753000" cy="3876675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6250" y="789385"/>
            <a:ext cx="3752850" cy="71103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715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880" y="3305147"/>
            <a:ext cx="7771680" cy="1021787"/>
          </a:xfrm>
        </p:spPr>
        <p:txBody>
          <a:bodyPr anchor="t"/>
          <a:lstStyle>
            <a:lvl1pPr algn="l">
              <a:defRPr sz="2722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880" y="1934838"/>
            <a:ext cx="7771680" cy="1125478"/>
          </a:xfrm>
        </p:spPr>
        <p:txBody>
          <a:bodyPr anchor="b"/>
          <a:lstStyle>
            <a:lvl1pPr marL="0" indent="0">
              <a:buNone/>
              <a:defRPr sz="1361"/>
            </a:lvl1pPr>
            <a:lvl2pPr marL="311079" indent="0">
              <a:buNone/>
              <a:defRPr sz="1225"/>
            </a:lvl2pPr>
            <a:lvl3pPr marL="622158" indent="0">
              <a:buNone/>
              <a:defRPr sz="1089"/>
            </a:lvl3pPr>
            <a:lvl4pPr marL="933237" indent="0">
              <a:buNone/>
              <a:defRPr sz="953"/>
            </a:lvl4pPr>
            <a:lvl5pPr marL="1244316" indent="0">
              <a:buNone/>
              <a:defRPr sz="953"/>
            </a:lvl5pPr>
            <a:lvl6pPr marL="1555394" indent="0">
              <a:buNone/>
              <a:defRPr sz="953"/>
            </a:lvl6pPr>
            <a:lvl7pPr marL="1866473" indent="0">
              <a:buNone/>
              <a:defRPr sz="953"/>
            </a:lvl7pPr>
            <a:lvl8pPr marL="2177552" indent="0">
              <a:buNone/>
              <a:defRPr sz="953"/>
            </a:lvl8pPr>
            <a:lvl9pPr marL="2488631" indent="0">
              <a:buNone/>
              <a:defRPr sz="953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86988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50" y="789386"/>
            <a:ext cx="8192691" cy="3018600"/>
          </a:xfrm>
        </p:spPr>
        <p:txBody>
          <a:bodyPr anchor="b" anchorCtr="0">
            <a:normAutofit/>
          </a:bodyPr>
          <a:lstStyle>
            <a:lvl1pPr algn="l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476250" y="3807986"/>
            <a:ext cx="4095750" cy="858074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5105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476250" y="789386"/>
            <a:ext cx="8192691" cy="3018600"/>
          </a:xfrm>
        </p:spPr>
        <p:txBody>
          <a:bodyPr anchor="b" anchorCtr="0">
            <a:normAutofit/>
          </a:bodyPr>
          <a:lstStyle>
            <a:lvl1pPr algn="l"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476250" y="3807986"/>
            <a:ext cx="4095750" cy="858074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8722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572000" y="-1191"/>
            <a:ext cx="4572000" cy="51446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75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6250" y="1977629"/>
            <a:ext cx="3752849" cy="1188243"/>
          </a:xfrm>
        </p:spPr>
        <p:txBody>
          <a:bodyPr anchor="ctr" anchorCtr="0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915941" y="800100"/>
            <a:ext cx="3753000" cy="3865960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B1A3E9-97CB-CA43-9E2C-4CE700C68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61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6249" y="1977629"/>
            <a:ext cx="3753000" cy="1188243"/>
          </a:xfrm>
        </p:spPr>
        <p:txBody>
          <a:bodyPr anchor="ctr" anchorCtr="0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4914899" y="789385"/>
            <a:ext cx="3753000" cy="3876675"/>
          </a:xfrm>
        </p:spPr>
        <p:txBody>
          <a:bodyPr anchor="ctr" anchorCtr="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8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476250" y="2570560"/>
            <a:ext cx="3752850" cy="20955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76250" y="789385"/>
            <a:ext cx="3752850" cy="71103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1786"/>
            <a:ext cx="4572000" cy="5145286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273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476250" y="1717200"/>
            <a:ext cx="3754041" cy="295156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788401"/>
            <a:ext cx="3753446" cy="711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1786"/>
            <a:ext cx="4572000" cy="5145286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945B71-DBE8-C64D-A8FF-A06662931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4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6250" y="1717200"/>
            <a:ext cx="3752850" cy="2948860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788401"/>
            <a:ext cx="3752850" cy="71103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72000" y="-1786"/>
            <a:ext cx="4572000" cy="5145286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045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25705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178117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2812116"/>
            <a:ext cx="8192691" cy="1853944"/>
          </a:xfrm>
        </p:spPr>
        <p:txBody>
          <a:bodyPr numCol="2" spcCol="468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466592-3EDA-8A4C-9A9E-0690EAD4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2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2572941"/>
            <a:ext cx="9144000" cy="25705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1781175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2812116"/>
            <a:ext cx="8192691" cy="1853944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3965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214438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2916000"/>
            <a:ext cx="3753446" cy="175006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15941" y="2916000"/>
            <a:ext cx="3753000" cy="1750060"/>
          </a:xfrm>
        </p:spPr>
        <p:txBody>
          <a:bodyPr tIns="50400" numCol="1" spcCol="468000" anchor="t" anchorCtr="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7950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48857" y="1955005"/>
            <a:ext cx="3127680" cy="2695963"/>
          </a:xfrm>
        </p:spPr>
        <p:txBody>
          <a:bodyPr/>
          <a:lstStyle>
            <a:lvl1pPr>
              <a:defRPr sz="1905"/>
            </a:lvl1pPr>
            <a:lvl2pPr>
              <a:defRPr sz="1633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114777" y="1955005"/>
            <a:ext cx="3127680" cy="2695963"/>
          </a:xfrm>
        </p:spPr>
        <p:txBody>
          <a:bodyPr/>
          <a:lstStyle>
            <a:lvl1pPr>
              <a:defRPr sz="1905"/>
            </a:lvl1pPr>
            <a:lvl2pPr>
              <a:defRPr sz="1633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61099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14899" y="2916000"/>
            <a:ext cx="3753000" cy="1750060"/>
          </a:xfrm>
        </p:spPr>
        <p:txBody>
          <a:bodyPr tIns="50400" numCol="1" spcCol="468000" anchor="t" anchorCtr="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654" y="2916000"/>
            <a:ext cx="3753446" cy="1750060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9096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214438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2916000"/>
            <a:ext cx="8192691" cy="1750060"/>
          </a:xfrm>
        </p:spPr>
        <p:txBody>
          <a:bodyPr tIns="50400" numCol="2" spcCol="468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0190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2570560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76250" y="2916000"/>
            <a:ext cx="8192691" cy="1750060"/>
          </a:xfrm>
        </p:spPr>
        <p:txBody>
          <a:bodyPr tIns="50400" numCol="2" spcCol="468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6241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2570560"/>
            <a:ext cx="9144000" cy="2572940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00" y="788400"/>
            <a:ext cx="8193287" cy="710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0394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2570560"/>
            <a:ext cx="9144000" cy="2572940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75654" y="788400"/>
            <a:ext cx="8193287" cy="7101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4275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702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3865332"/>
            <a:ext cx="9144000" cy="432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4369060"/>
            <a:ext cx="9144000" cy="297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1"/>
                </a:solidFill>
              </a:defRPr>
            </a:lvl1pPr>
            <a:lvl2pPr marL="234900" indent="0">
              <a:buNone/>
              <a:defRPr/>
            </a:lvl2pPr>
            <a:lvl3pPr marL="472500" indent="0">
              <a:buNone/>
              <a:defRPr/>
            </a:lvl3pPr>
            <a:lvl4pPr marL="707400" indent="0">
              <a:buNone/>
              <a:defRPr/>
            </a:lvl4pPr>
            <a:lvl5pPr marL="945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117440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476250" y="1707356"/>
            <a:ext cx="8192691" cy="2958704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315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969144" y="1707356"/>
            <a:ext cx="2700000" cy="2952750"/>
          </a:xfrm>
        </p:spPr>
        <p:txBody>
          <a:bodyPr/>
          <a:lstStyle>
            <a:lvl1pPr marL="0" indent="0">
              <a:buNone/>
              <a:defRPr sz="1500"/>
            </a:lvl1pPr>
            <a:lvl2pPr marL="234900" indent="0">
              <a:buNone/>
              <a:defRPr sz="1350"/>
            </a:lvl2pPr>
            <a:lvl3pPr marL="472500" indent="0">
              <a:buNone/>
              <a:defRPr sz="1200"/>
            </a:lvl3pPr>
            <a:lvl4pPr marL="707400" indent="0">
              <a:buNone/>
              <a:defRPr sz="1200"/>
            </a:lvl4pPr>
            <a:lvl5pPr marL="945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476250" y="1707356"/>
            <a:ext cx="5384223" cy="2958704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0656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912518" y="1717199"/>
            <a:ext cx="3753000" cy="2948860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2518" y="788401"/>
            <a:ext cx="3753000" cy="7110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476250" y="800100"/>
            <a:ext cx="3752850" cy="3865960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8BB49C-81EE-D640-B093-EE3BB398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54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5281" y="762633"/>
            <a:ext cx="7832240" cy="85653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8902" y="1707732"/>
            <a:ext cx="3648217" cy="479570"/>
          </a:xfrm>
        </p:spPr>
        <p:txBody>
          <a:bodyPr anchor="b"/>
          <a:lstStyle>
            <a:lvl1pPr marL="0" indent="0">
              <a:buNone/>
              <a:defRPr sz="1633" b="1"/>
            </a:lvl1pPr>
            <a:lvl2pPr marL="311079" indent="0">
              <a:buNone/>
              <a:defRPr sz="1361" b="1"/>
            </a:lvl2pPr>
            <a:lvl3pPr marL="622158" indent="0">
              <a:buNone/>
              <a:defRPr sz="1225" b="1"/>
            </a:lvl3pPr>
            <a:lvl4pPr marL="933237" indent="0">
              <a:buNone/>
              <a:defRPr sz="1089" b="1"/>
            </a:lvl4pPr>
            <a:lvl5pPr marL="1244316" indent="0">
              <a:buNone/>
              <a:defRPr sz="1089" b="1"/>
            </a:lvl5pPr>
            <a:lvl6pPr marL="1555394" indent="0">
              <a:buNone/>
              <a:defRPr sz="1089" b="1"/>
            </a:lvl6pPr>
            <a:lvl7pPr marL="1866473" indent="0">
              <a:buNone/>
              <a:defRPr sz="1089" b="1"/>
            </a:lvl7pPr>
            <a:lvl8pPr marL="2177552" indent="0">
              <a:buNone/>
              <a:defRPr sz="1089" b="1"/>
            </a:lvl8pPr>
            <a:lvl9pPr marL="2488631" indent="0">
              <a:buNone/>
              <a:defRPr sz="1089" b="1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48902" y="2187302"/>
            <a:ext cx="3648217" cy="2963831"/>
          </a:xfrm>
        </p:spPr>
        <p:txBody>
          <a:bodyPr/>
          <a:lstStyle>
            <a:lvl1pPr>
              <a:defRPr sz="1633"/>
            </a:lvl1pPr>
            <a:lvl2pPr>
              <a:defRPr sz="1361"/>
            </a:lvl2pPr>
            <a:lvl3pPr>
              <a:defRPr sz="1225"/>
            </a:lvl3pPr>
            <a:lvl4pPr>
              <a:defRPr sz="1089"/>
            </a:lvl4pPr>
            <a:lvl5pPr>
              <a:defRPr sz="1089"/>
            </a:lvl5pPr>
            <a:lvl6pPr>
              <a:defRPr sz="1089"/>
            </a:lvl6pPr>
            <a:lvl7pPr>
              <a:defRPr sz="1089"/>
            </a:lvl7pPr>
            <a:lvl8pPr>
              <a:defRPr sz="1089"/>
            </a:lvl8pPr>
            <a:lvl9pPr>
              <a:defRPr sz="1089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40609" y="1707732"/>
            <a:ext cx="3846912" cy="479570"/>
          </a:xfrm>
        </p:spPr>
        <p:txBody>
          <a:bodyPr anchor="b"/>
          <a:lstStyle>
            <a:lvl1pPr marL="0" indent="0">
              <a:buNone/>
              <a:defRPr sz="1633" b="1"/>
            </a:lvl1pPr>
            <a:lvl2pPr marL="311079" indent="0">
              <a:buNone/>
              <a:defRPr sz="1361" b="1"/>
            </a:lvl2pPr>
            <a:lvl3pPr marL="622158" indent="0">
              <a:buNone/>
              <a:defRPr sz="1225" b="1"/>
            </a:lvl3pPr>
            <a:lvl4pPr marL="933237" indent="0">
              <a:buNone/>
              <a:defRPr sz="1089" b="1"/>
            </a:lvl4pPr>
            <a:lvl5pPr marL="1244316" indent="0">
              <a:buNone/>
              <a:defRPr sz="1089" b="1"/>
            </a:lvl5pPr>
            <a:lvl6pPr marL="1555394" indent="0">
              <a:buNone/>
              <a:defRPr sz="1089" b="1"/>
            </a:lvl6pPr>
            <a:lvl7pPr marL="1866473" indent="0">
              <a:buNone/>
              <a:defRPr sz="1089" b="1"/>
            </a:lvl7pPr>
            <a:lvl8pPr marL="2177552" indent="0">
              <a:buNone/>
              <a:defRPr sz="1089" b="1"/>
            </a:lvl8pPr>
            <a:lvl9pPr marL="2488631" indent="0">
              <a:buNone/>
              <a:defRPr sz="1089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40609" y="2187302"/>
            <a:ext cx="3846912" cy="2963831"/>
          </a:xfrm>
        </p:spPr>
        <p:txBody>
          <a:bodyPr/>
          <a:lstStyle>
            <a:lvl1pPr>
              <a:defRPr sz="1633"/>
            </a:lvl1pPr>
            <a:lvl2pPr>
              <a:defRPr sz="1361"/>
            </a:lvl2pPr>
            <a:lvl3pPr>
              <a:defRPr sz="1225"/>
            </a:lvl3pPr>
            <a:lvl4pPr>
              <a:defRPr sz="1089"/>
            </a:lvl4pPr>
            <a:lvl5pPr>
              <a:defRPr sz="1089"/>
            </a:lvl5pPr>
            <a:lvl6pPr>
              <a:defRPr sz="1089"/>
            </a:lvl6pPr>
            <a:lvl7pPr>
              <a:defRPr sz="1089"/>
            </a:lvl7pPr>
            <a:lvl8pPr>
              <a:defRPr sz="1089"/>
            </a:lvl8pPr>
            <a:lvl9pPr>
              <a:defRPr sz="1089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69678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9144000" cy="25705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1406713"/>
            <a:ext cx="8192691" cy="1163847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3867565" y="2884517"/>
            <a:ext cx="3510000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3867565" y="3479632"/>
            <a:ext cx="3510000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867565" y="4054146"/>
            <a:ext cx="3510000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08586" y="2941025"/>
            <a:ext cx="405902" cy="405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08586" y="3530537"/>
            <a:ext cx="405902" cy="405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08586" y="4110654"/>
            <a:ext cx="405902" cy="405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9A82B9-7DCD-4B4C-A1E7-70EA56CC3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29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4572000" cy="51435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1924050"/>
            <a:ext cx="3752850" cy="1295400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82214" y="1714500"/>
            <a:ext cx="3286727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382214" y="2309615"/>
            <a:ext cx="3286727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382214" y="2884130"/>
            <a:ext cx="3286727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923235" y="1771008"/>
            <a:ext cx="405902" cy="405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923235" y="2360520"/>
            <a:ext cx="405902" cy="405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923235" y="2940638"/>
            <a:ext cx="405902" cy="405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124508-A1C5-A546-B635-25BCABA3F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374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6250" y="1406713"/>
            <a:ext cx="8192691" cy="1163846"/>
          </a:xfrm>
        </p:spPr>
        <p:txBody>
          <a:bodyPr anchor="ctr" anchorCtr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3168235" y="2884517"/>
            <a:ext cx="3510000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3168235" y="3479632"/>
            <a:ext cx="3510000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168235" y="4054146"/>
            <a:ext cx="3510000" cy="518913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15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2709256" y="2941025"/>
            <a:ext cx="405902" cy="405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2709256" y="3530537"/>
            <a:ext cx="405902" cy="405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2709256" y="4110654"/>
            <a:ext cx="405902" cy="405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7CF36B-46BB-C94E-AE21-AE6C32585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13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1915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3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0" y="205222"/>
            <a:ext cx="3008160" cy="870571"/>
          </a:xfrm>
        </p:spPr>
        <p:txBody>
          <a:bodyPr anchor="b"/>
          <a:lstStyle>
            <a:lvl1pPr algn="l">
              <a:defRPr sz="1361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521" y="205221"/>
            <a:ext cx="5112000" cy="4389581"/>
          </a:xfrm>
        </p:spPr>
        <p:txBody>
          <a:bodyPr/>
          <a:lstStyle>
            <a:lvl1pPr>
              <a:defRPr sz="2177"/>
            </a:lvl1pPr>
            <a:lvl2pPr>
              <a:defRPr sz="1905"/>
            </a:lvl2pPr>
            <a:lvl3pPr>
              <a:defRPr sz="1633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920" y="1075794"/>
            <a:ext cx="3008160" cy="3519009"/>
          </a:xfrm>
        </p:spPr>
        <p:txBody>
          <a:bodyPr/>
          <a:lstStyle>
            <a:lvl1pPr marL="0" indent="0">
              <a:buNone/>
              <a:defRPr sz="953"/>
            </a:lvl1pPr>
            <a:lvl2pPr marL="311079" indent="0">
              <a:buNone/>
              <a:defRPr sz="816"/>
            </a:lvl2pPr>
            <a:lvl3pPr marL="622158" indent="0">
              <a:buNone/>
              <a:defRPr sz="680"/>
            </a:lvl3pPr>
            <a:lvl4pPr marL="933237" indent="0">
              <a:buNone/>
              <a:defRPr sz="612"/>
            </a:lvl4pPr>
            <a:lvl5pPr marL="1244316" indent="0">
              <a:buNone/>
              <a:defRPr sz="612"/>
            </a:lvl5pPr>
            <a:lvl6pPr marL="1555394" indent="0">
              <a:buNone/>
              <a:defRPr sz="612"/>
            </a:lvl6pPr>
            <a:lvl7pPr marL="1866473" indent="0">
              <a:buNone/>
              <a:defRPr sz="612"/>
            </a:lvl7pPr>
            <a:lvl8pPr marL="2177552" indent="0">
              <a:buNone/>
              <a:defRPr sz="612"/>
            </a:lvl8pPr>
            <a:lvl9pPr marL="2488631" indent="0">
              <a:buNone/>
              <a:defRPr sz="612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928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801" y="3600018"/>
            <a:ext cx="5486400" cy="425565"/>
          </a:xfrm>
        </p:spPr>
        <p:txBody>
          <a:bodyPr anchor="b"/>
          <a:lstStyle>
            <a:lvl1pPr algn="l">
              <a:defRPr sz="1361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801" y="459049"/>
            <a:ext cx="5486400" cy="3086964"/>
          </a:xfrm>
        </p:spPr>
        <p:txBody>
          <a:bodyPr/>
          <a:lstStyle>
            <a:lvl1pPr marL="0" indent="0">
              <a:buNone/>
              <a:defRPr sz="2177"/>
            </a:lvl1pPr>
            <a:lvl2pPr marL="311079" indent="0">
              <a:buNone/>
              <a:defRPr sz="1905"/>
            </a:lvl2pPr>
            <a:lvl3pPr marL="622158" indent="0">
              <a:buNone/>
              <a:defRPr sz="1633"/>
            </a:lvl3pPr>
            <a:lvl4pPr marL="933237" indent="0">
              <a:buNone/>
              <a:defRPr sz="1361"/>
            </a:lvl4pPr>
            <a:lvl5pPr marL="1244316" indent="0">
              <a:buNone/>
              <a:defRPr sz="1361"/>
            </a:lvl5pPr>
            <a:lvl6pPr marL="1555394" indent="0">
              <a:buNone/>
              <a:defRPr sz="1361"/>
            </a:lvl6pPr>
            <a:lvl7pPr marL="1866473" indent="0">
              <a:buNone/>
              <a:defRPr sz="1361"/>
            </a:lvl7pPr>
            <a:lvl8pPr marL="2177552" indent="0">
              <a:buNone/>
              <a:defRPr sz="1361"/>
            </a:lvl8pPr>
            <a:lvl9pPr marL="2488631" indent="0">
              <a:buNone/>
              <a:defRPr sz="1361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801" y="4025583"/>
            <a:ext cx="5486400" cy="603783"/>
          </a:xfrm>
        </p:spPr>
        <p:txBody>
          <a:bodyPr/>
          <a:lstStyle>
            <a:lvl1pPr marL="0" indent="0">
              <a:buNone/>
              <a:defRPr sz="953"/>
            </a:lvl1pPr>
            <a:lvl2pPr marL="311079" indent="0">
              <a:buNone/>
              <a:defRPr sz="816"/>
            </a:lvl2pPr>
            <a:lvl3pPr marL="622158" indent="0">
              <a:buNone/>
              <a:defRPr sz="680"/>
            </a:lvl3pPr>
            <a:lvl4pPr marL="933237" indent="0">
              <a:buNone/>
              <a:defRPr sz="612"/>
            </a:lvl4pPr>
            <a:lvl5pPr marL="1244316" indent="0">
              <a:buNone/>
              <a:defRPr sz="612"/>
            </a:lvl5pPr>
            <a:lvl6pPr marL="1555394" indent="0">
              <a:buNone/>
              <a:defRPr sz="612"/>
            </a:lvl6pPr>
            <a:lvl7pPr marL="1866473" indent="0">
              <a:buNone/>
              <a:defRPr sz="612"/>
            </a:lvl7pPr>
            <a:lvl8pPr marL="2177552" indent="0">
              <a:buNone/>
              <a:defRPr sz="612"/>
            </a:lvl8pPr>
            <a:lvl9pPr marL="2488631" indent="0">
              <a:buNone/>
              <a:defRPr sz="612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4241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3569" y="1112633"/>
            <a:ext cx="6230880" cy="57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3568" y="1955005"/>
            <a:ext cx="6393600" cy="26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dirty="0"/>
              <a:t>Click to edit the outline text format</a:t>
            </a:r>
          </a:p>
          <a:p>
            <a:pPr lvl="1"/>
            <a:r>
              <a:rPr lang="en-GB" altLang="nl-NL" dirty="0"/>
              <a:t>Second Outline Level</a:t>
            </a:r>
          </a:p>
          <a:p>
            <a:pPr lvl="2"/>
            <a:r>
              <a:rPr lang="en-GB" altLang="nl-NL" dirty="0"/>
              <a:t>Third Outline Level</a:t>
            </a:r>
          </a:p>
          <a:p>
            <a:pPr lvl="3"/>
            <a:r>
              <a:rPr lang="en-GB" altLang="nl-NL" dirty="0"/>
              <a:t>Fourth Outline Level</a:t>
            </a:r>
          </a:p>
          <a:p>
            <a:pPr lvl="4"/>
            <a:r>
              <a:rPr lang="en-GB" altLang="nl-NL" dirty="0"/>
              <a:t>Fifth Outline Level</a:t>
            </a:r>
          </a:p>
          <a:p>
            <a:pPr lvl="4"/>
            <a:r>
              <a:rPr lang="en-GB" altLang="nl-NL" dirty="0"/>
              <a:t>Sixth Outline Level</a:t>
            </a:r>
          </a:p>
          <a:p>
            <a:pPr lvl="4"/>
            <a:r>
              <a:rPr lang="en-GB" altLang="nl-NL" dirty="0"/>
              <a:t>Seventh Outline Level</a:t>
            </a:r>
          </a:p>
          <a:p>
            <a:pPr lvl="4"/>
            <a:r>
              <a:rPr lang="en-GB" altLang="nl-NL" dirty="0"/>
              <a:t>Eighth Outline Level</a:t>
            </a:r>
          </a:p>
          <a:p>
            <a:pPr lvl="4"/>
            <a:r>
              <a:rPr lang="en-GB" altLang="nl-NL" dirty="0"/>
              <a:t>Ninth Outline Level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091F7C-CB60-F442-8C0E-1C198F778DC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5721"/>
            <a:ext cx="9144000" cy="127779"/>
          </a:xfrm>
          <a:prstGeom prst="rect">
            <a:avLst/>
          </a:prstGeom>
        </p:spPr>
      </p:pic>
      <p:pic>
        <p:nvPicPr>
          <p:cNvPr id="3" name="Afbeelding 2" descr="Afbeelding met bijl, luidspreker, megafoon, vlag&#10;&#10;Automatisch gegenereerde beschrijving">
            <a:extLst>
              <a:ext uri="{FF2B5EF4-FFF2-40B4-BE49-F238E27FC236}">
                <a16:creationId xmlns:a16="http://schemas.microsoft.com/office/drawing/2014/main" id="{FEF7351A-4057-764F-8455-D13E2C3B130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914449" y="193657"/>
            <a:ext cx="1981200" cy="73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6" r:id="rId13"/>
    <p:sldLayoutId id="2147483677" r:id="rId14"/>
    <p:sldLayoutId id="2147483678" r:id="rId15"/>
  </p:sldLayoutIdLst>
  <p:txStyles>
    <p:titleStyle>
      <a:lvl1pPr algn="l" defTabSz="305679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800" b="1">
          <a:solidFill>
            <a:schemeClr val="accent1"/>
          </a:solidFill>
          <a:latin typeface="Calibri" panose="020F0502020204030204" pitchFamily="34" charset="0"/>
          <a:ea typeface="Geneva" charset="0"/>
          <a:cs typeface="Calibri" panose="020F0502020204030204" pitchFamily="34" charset="0"/>
        </a:defRPr>
      </a:lvl1pPr>
      <a:lvl2pPr algn="l" defTabSz="305679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1905">
          <a:solidFill>
            <a:srgbClr val="000000"/>
          </a:solidFill>
          <a:latin typeface="Arial Bold" pitchFamily="32" charset="0"/>
          <a:ea typeface="Geneva" charset="0"/>
          <a:cs typeface="Arial" pitchFamily="-112" charset="0"/>
        </a:defRPr>
      </a:lvl2pPr>
      <a:lvl3pPr algn="l" defTabSz="305679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1905">
          <a:solidFill>
            <a:srgbClr val="000000"/>
          </a:solidFill>
          <a:latin typeface="Arial Bold" pitchFamily="32" charset="0"/>
          <a:ea typeface="Geneva" charset="0"/>
          <a:cs typeface="Arial" pitchFamily="-112" charset="0"/>
        </a:defRPr>
      </a:lvl3pPr>
      <a:lvl4pPr algn="l" defTabSz="305679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1905">
          <a:solidFill>
            <a:srgbClr val="000000"/>
          </a:solidFill>
          <a:latin typeface="Arial Bold" pitchFamily="32" charset="0"/>
          <a:ea typeface="Geneva" charset="0"/>
          <a:cs typeface="Arial" pitchFamily="-112" charset="0"/>
        </a:defRPr>
      </a:lvl4pPr>
      <a:lvl5pPr algn="l" defTabSz="305679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1905">
          <a:solidFill>
            <a:srgbClr val="000000"/>
          </a:solidFill>
          <a:latin typeface="Arial Bold" pitchFamily="32" charset="0"/>
          <a:ea typeface="Geneva" charset="0"/>
          <a:cs typeface="Arial" pitchFamily="-112" charset="0"/>
        </a:defRPr>
      </a:lvl5pPr>
      <a:lvl6pPr marL="311079" algn="l" defTabSz="305679" rtl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112" charset="2"/>
        <a:defRPr sz="1905">
          <a:solidFill>
            <a:srgbClr val="000000"/>
          </a:solidFill>
          <a:latin typeface="Arial Bold" pitchFamily="32" charset="0"/>
          <a:ea typeface="Arial" pitchFamily="-112" charset="0"/>
          <a:cs typeface="Arial" pitchFamily="-112" charset="0"/>
        </a:defRPr>
      </a:lvl6pPr>
      <a:lvl7pPr marL="622158" algn="l" defTabSz="305679" rtl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112" charset="2"/>
        <a:defRPr sz="1905">
          <a:solidFill>
            <a:srgbClr val="000000"/>
          </a:solidFill>
          <a:latin typeface="Arial Bold" pitchFamily="32" charset="0"/>
          <a:ea typeface="Arial" pitchFamily="-112" charset="0"/>
          <a:cs typeface="Arial" pitchFamily="-112" charset="0"/>
        </a:defRPr>
      </a:lvl7pPr>
      <a:lvl8pPr marL="933237" algn="l" defTabSz="305679" rtl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112" charset="2"/>
        <a:defRPr sz="1905">
          <a:solidFill>
            <a:srgbClr val="000000"/>
          </a:solidFill>
          <a:latin typeface="Arial Bold" pitchFamily="32" charset="0"/>
          <a:ea typeface="Arial" pitchFamily="-112" charset="0"/>
          <a:cs typeface="Arial" pitchFamily="-112" charset="0"/>
        </a:defRPr>
      </a:lvl8pPr>
      <a:lvl9pPr marL="1244316" algn="l" defTabSz="305679" rtl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112" charset="2"/>
        <a:defRPr sz="1905">
          <a:solidFill>
            <a:srgbClr val="000000"/>
          </a:solidFill>
          <a:latin typeface="Arial Bold" pitchFamily="32" charset="0"/>
          <a:ea typeface="Arial" pitchFamily="-112" charset="0"/>
          <a:cs typeface="Arial" pitchFamily="-112" charset="0"/>
        </a:defRPr>
      </a:lvl9pPr>
    </p:titleStyle>
    <p:bodyStyle>
      <a:lvl1pPr marL="382368" indent="-311079" algn="l" defTabSz="305679" rtl="0" eaLnBrk="0" fontAlgn="base" hangingPunct="0">
        <a:lnSpc>
          <a:spcPct val="67000"/>
        </a:lnSpc>
        <a:spcBef>
          <a:spcPct val="0"/>
        </a:spcBef>
        <a:spcAft>
          <a:spcPts val="970"/>
        </a:spcAft>
        <a:buClr>
          <a:srgbClr val="000000"/>
        </a:buClr>
        <a:buSzPct val="45000"/>
        <a:buFont typeface="Arial" charset="0"/>
        <a:buChar char="•"/>
        <a:defRPr sz="2400">
          <a:solidFill>
            <a:srgbClr val="000000"/>
          </a:solidFill>
          <a:latin typeface="Calibri" panose="020F0502020204030204" pitchFamily="34" charset="0"/>
          <a:ea typeface="Geneva" charset="0"/>
          <a:cs typeface="Calibri" panose="020F0502020204030204" pitchFamily="34" charset="0"/>
        </a:defRPr>
      </a:lvl1pPr>
      <a:lvl2pPr marL="697767" indent="-311079" algn="l" defTabSz="305679" rtl="0" eaLnBrk="0" fontAlgn="base" hangingPunct="0">
        <a:lnSpc>
          <a:spcPct val="67000"/>
        </a:lnSpc>
        <a:spcBef>
          <a:spcPct val="0"/>
        </a:spcBef>
        <a:spcAft>
          <a:spcPts val="774"/>
        </a:spcAft>
        <a:buClr>
          <a:srgbClr val="000000"/>
        </a:buClr>
        <a:buSzPct val="75000"/>
        <a:buFont typeface="Arial" charset="0"/>
        <a:buChar char="•"/>
        <a:defRPr sz="1905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63480" indent="-233309" algn="l" defTabSz="305679" rtl="0" eaLnBrk="0" fontAlgn="base" hangingPunct="0">
        <a:lnSpc>
          <a:spcPct val="67000"/>
        </a:lnSpc>
        <a:spcBef>
          <a:spcPct val="0"/>
        </a:spcBef>
        <a:spcAft>
          <a:spcPts val="578"/>
        </a:spcAft>
        <a:buClr>
          <a:srgbClr val="000000"/>
        </a:buClr>
        <a:buSzPct val="45000"/>
        <a:buFont typeface="Arial" charset="0"/>
        <a:buChar char="•"/>
        <a:defRPr sz="1633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61598" indent="-233309" algn="l" defTabSz="305679" rtl="0" eaLnBrk="0" fontAlgn="base" hangingPunct="0">
        <a:lnSpc>
          <a:spcPct val="67000"/>
        </a:lnSpc>
        <a:spcBef>
          <a:spcPct val="0"/>
        </a:spcBef>
        <a:spcAft>
          <a:spcPts val="391"/>
        </a:spcAft>
        <a:buClr>
          <a:srgbClr val="000000"/>
        </a:buClr>
        <a:buSzPct val="75000"/>
        <a:buFont typeface="Arial" charset="0"/>
        <a:buChar char="•"/>
        <a:defRPr sz="1361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53234" indent="-233309" algn="l" defTabSz="305679" rtl="0" eaLnBrk="0" fontAlgn="base" hangingPunct="0">
        <a:lnSpc>
          <a:spcPct val="67000"/>
        </a:lnSpc>
        <a:spcBef>
          <a:spcPct val="0"/>
        </a:spcBef>
        <a:spcAft>
          <a:spcPts val="196"/>
        </a:spcAft>
        <a:buClr>
          <a:srgbClr val="000000"/>
        </a:buClr>
        <a:buSzPct val="45000"/>
        <a:buFont typeface="Arial" charset="0"/>
        <a:buChar char="•"/>
        <a:defRPr sz="1361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773582" indent="-141498" algn="l" defTabSz="305679" rtl="0" fontAlgn="base" hangingPunct="0">
        <a:lnSpc>
          <a:spcPct val="67000"/>
        </a:lnSpc>
        <a:spcBef>
          <a:spcPct val="0"/>
        </a:spcBef>
        <a:spcAft>
          <a:spcPts val="196"/>
        </a:spcAft>
        <a:buClr>
          <a:srgbClr val="000000"/>
        </a:buClr>
        <a:buSzPct val="45000"/>
        <a:buFont typeface="Wingdings" pitchFamily="-112" charset="2"/>
        <a:buChar char=""/>
        <a:defRPr sz="1361">
          <a:solidFill>
            <a:srgbClr val="000000"/>
          </a:solidFill>
          <a:latin typeface="+mn-lt"/>
          <a:ea typeface="+mn-ea"/>
          <a:cs typeface="+mn-cs"/>
        </a:defRPr>
      </a:lvl6pPr>
      <a:lvl7pPr marL="2084661" indent="-141498" algn="l" defTabSz="305679" rtl="0" fontAlgn="base" hangingPunct="0">
        <a:lnSpc>
          <a:spcPct val="67000"/>
        </a:lnSpc>
        <a:spcBef>
          <a:spcPct val="0"/>
        </a:spcBef>
        <a:spcAft>
          <a:spcPts val="196"/>
        </a:spcAft>
        <a:buClr>
          <a:srgbClr val="000000"/>
        </a:buClr>
        <a:buSzPct val="45000"/>
        <a:buFont typeface="Wingdings" pitchFamily="-112" charset="2"/>
        <a:buChar char=""/>
        <a:defRPr sz="1361">
          <a:solidFill>
            <a:srgbClr val="000000"/>
          </a:solidFill>
          <a:latin typeface="+mn-lt"/>
          <a:ea typeface="+mn-ea"/>
          <a:cs typeface="+mn-cs"/>
        </a:defRPr>
      </a:lvl7pPr>
      <a:lvl8pPr marL="2395739" indent="-141498" algn="l" defTabSz="305679" rtl="0" fontAlgn="base" hangingPunct="0">
        <a:lnSpc>
          <a:spcPct val="67000"/>
        </a:lnSpc>
        <a:spcBef>
          <a:spcPct val="0"/>
        </a:spcBef>
        <a:spcAft>
          <a:spcPts val="196"/>
        </a:spcAft>
        <a:buClr>
          <a:srgbClr val="000000"/>
        </a:buClr>
        <a:buSzPct val="45000"/>
        <a:buFont typeface="Wingdings" pitchFamily="-112" charset="2"/>
        <a:buChar char=""/>
        <a:defRPr sz="1361">
          <a:solidFill>
            <a:srgbClr val="000000"/>
          </a:solidFill>
          <a:latin typeface="+mn-lt"/>
          <a:ea typeface="+mn-ea"/>
          <a:cs typeface="+mn-cs"/>
        </a:defRPr>
      </a:lvl8pPr>
      <a:lvl9pPr marL="2706818" indent="-141498" algn="l" defTabSz="305679" rtl="0" fontAlgn="base" hangingPunct="0">
        <a:lnSpc>
          <a:spcPct val="67000"/>
        </a:lnSpc>
        <a:spcBef>
          <a:spcPct val="0"/>
        </a:spcBef>
        <a:spcAft>
          <a:spcPts val="196"/>
        </a:spcAft>
        <a:buClr>
          <a:srgbClr val="000000"/>
        </a:buClr>
        <a:buSzPct val="45000"/>
        <a:buFont typeface="Wingdings" pitchFamily="-112" charset="2"/>
        <a:buChar char=""/>
        <a:defRPr sz="136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1pPr>
      <a:lvl2pPr marL="311079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2pPr>
      <a:lvl3pPr marL="622158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3pPr>
      <a:lvl4pPr marL="933237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4pPr>
      <a:lvl5pPr marL="1244316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5pPr>
      <a:lvl6pPr marL="1555394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6pPr>
      <a:lvl7pPr marL="1866473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7pPr>
      <a:lvl8pPr marL="2177552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8pPr>
      <a:lvl9pPr marL="2488631" algn="l" defTabSz="311079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7110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6250" y="1717114"/>
            <a:ext cx="8192691" cy="2948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76250" y="4907616"/>
            <a:ext cx="3752850" cy="198204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76250" y="4666060"/>
            <a:ext cx="3752850" cy="241556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4900" y="4666060"/>
            <a:ext cx="3754042" cy="241556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788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9100" y="806"/>
            <a:ext cx="685800" cy="7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1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7600" indent="-237600" algn="l" defTabSz="685800" rtl="0" eaLnBrk="1" latinLnBrk="0" hangingPunct="1">
        <a:lnSpc>
          <a:spcPct val="90000"/>
        </a:lnSpc>
        <a:spcBef>
          <a:spcPts val="9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2500" indent="-23760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 typeface="Verdana" panose="020B060403050404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0100" indent="-23760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45000" indent="-2376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182600" indent="-237600" algn="l" defTabSz="685800" rtl="0" eaLnBrk="1" latinLnBrk="0" hangingPunct="1">
        <a:lnSpc>
          <a:spcPct val="90000"/>
        </a:lnSpc>
        <a:spcBef>
          <a:spcPts val="450"/>
        </a:spcBef>
        <a:buFont typeface="Verdana" panose="020B060403050404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417500" indent="-23760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54000" indent="-54000" algn="l" defTabSz="685800" rtl="0" eaLnBrk="1" latinLnBrk="0" hangingPunct="1">
        <a:lnSpc>
          <a:spcPct val="90000"/>
        </a:lnSpc>
        <a:spcBef>
          <a:spcPts val="450"/>
        </a:spcBef>
        <a:buSzPct val="25000"/>
        <a:buFont typeface="Verdana" panose="020B0604030504040204" pitchFamily="34" charset="0"/>
        <a:buChar char=" "/>
        <a:defRPr sz="9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" indent="-54000" algn="l" defTabSz="685800" rtl="0" eaLnBrk="1" latinLnBrk="0" hangingPunct="1">
        <a:lnSpc>
          <a:spcPct val="90000"/>
        </a:lnSpc>
        <a:spcBef>
          <a:spcPts val="450"/>
        </a:spcBef>
        <a:buSzPct val="25000"/>
        <a:buFont typeface="Verdana" panose="020B0604030504040204" pitchFamily="34" charset="0"/>
        <a:buChar char=" "/>
        <a:defRPr sz="9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2000" indent="-108000" algn="l" defTabSz="685800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Font typeface="Verdana" panose="020B0604030504040204" pitchFamily="34" charset="0"/>
        <a:buChar char="–"/>
        <a:defRPr sz="9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C4D9F.B3D2FCC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eur-lex.europa.eu/eli/dir/2025/2360/oj/nld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174E8B8-5A57-0961-FDA0-FE9D1629D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511"/>
            <a:ext cx="9144000" cy="514618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00FEF76-4F33-1846-97A9-1C3E825E0882}"/>
              </a:ext>
            </a:extLst>
          </p:cNvPr>
          <p:cNvSpPr txBox="1">
            <a:spLocks noChangeArrowheads="1"/>
          </p:cNvSpPr>
          <p:nvPr/>
        </p:nvSpPr>
        <p:spPr>
          <a:xfrm>
            <a:off x="1187624" y="2571750"/>
            <a:ext cx="6768752" cy="15181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>
                <a:solidFill>
                  <a:srgbClr val="000000"/>
                </a:solidFill>
                <a:latin typeface="+mj-lt"/>
                <a:ea typeface="Geneva" charset="0"/>
                <a:cs typeface="+mj-cs"/>
              </a:defRPr>
            </a:lvl1pPr>
            <a:lvl2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2pPr>
            <a:lvl3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3pPr>
            <a:lvl4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4pPr>
            <a:lvl5pPr algn="l" defTabSz="449263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5pPr>
            <a:lvl6pPr marL="457200" algn="l" defTabSz="449263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2800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6pPr>
            <a:lvl7pPr marL="914400" algn="l" defTabSz="449263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2800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7pPr>
            <a:lvl8pPr marL="1371600" algn="l" defTabSz="449263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2800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8pPr>
            <a:lvl9pPr marL="1828800" algn="l" defTabSz="449263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2800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9pPr>
          </a:lstStyle>
          <a:p>
            <a:pPr algn="ctr" eaLnBrk="1">
              <a:lnSpc>
                <a:spcPct val="94000"/>
              </a:lnSpc>
              <a:tabLst>
                <a:tab pos="0" algn="l"/>
                <a:tab pos="304598" algn="l"/>
                <a:tab pos="610277" algn="l"/>
                <a:tab pos="915954" algn="l"/>
                <a:tab pos="1221633" algn="l"/>
                <a:tab pos="1527311" algn="l"/>
                <a:tab pos="1832989" algn="l"/>
                <a:tab pos="2138667" algn="l"/>
                <a:tab pos="2444346" algn="l"/>
                <a:tab pos="2750024" algn="l"/>
                <a:tab pos="3055702" algn="l"/>
                <a:tab pos="3361380" algn="l"/>
                <a:tab pos="3667059" algn="l"/>
                <a:tab pos="3972737" algn="l"/>
                <a:tab pos="4278415" algn="l"/>
                <a:tab pos="4584093" algn="l"/>
                <a:tab pos="4889771" algn="l"/>
                <a:tab pos="5195449" algn="l"/>
                <a:tab pos="5501128" algn="l"/>
                <a:tab pos="5806806" algn="l"/>
                <a:tab pos="6112484" algn="l"/>
              </a:tabLst>
            </a:pPr>
            <a:r>
              <a:rPr lang="en-GB" altLang="nl-NL" sz="3538" b="1" kern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Van richtlijn </a:t>
            </a:r>
            <a:r>
              <a:rPr lang="en-GB" altLang="nl-NL" sz="3538" b="1" kern="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naar</a:t>
            </a:r>
            <a:r>
              <a:rPr lang="en-GB" altLang="nl-NL" sz="3538" b="1" kern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altLang="nl-NL" sz="3538" b="1" kern="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realiteit</a:t>
            </a:r>
            <a:r>
              <a:rPr lang="en-GB" altLang="nl-NL" sz="3538" b="1" kern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altLang="nl-NL" sz="3538" b="1" kern="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bodemmonitoring</a:t>
            </a:r>
            <a:r>
              <a:rPr lang="en-GB" altLang="nl-NL" sz="3538" b="1" kern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altLang="nl-NL" sz="3538" b="1" kern="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</a:t>
            </a:r>
            <a:r>
              <a:rPr lang="en-GB" altLang="nl-NL" sz="3538" b="1" kern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altLang="nl-NL" sz="3538" b="1" kern="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veerkracht</a:t>
            </a:r>
            <a:endParaRPr lang="en-GB" altLang="nl-NL" sz="3538" b="1" kern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267D794-41F1-08A6-A121-EFFBD1ADC3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250" y="1491630"/>
            <a:ext cx="3752850" cy="3415986"/>
          </a:xfrm>
        </p:spPr>
        <p:txBody>
          <a:bodyPr>
            <a:normAutofit/>
          </a:bodyPr>
          <a:lstStyle/>
          <a:p>
            <a:r>
              <a:rPr lang="nl-NL" sz="1200" dirty="0"/>
              <a:t>Aanwijzen bodemdistricten en bodemeenheden (en bevoegde autoriteiten verantwoordelijk voor taken richtlijn).</a:t>
            </a:r>
            <a:endParaRPr lang="nl-NL" sz="1200" kern="100" dirty="0"/>
          </a:p>
          <a:p>
            <a:pPr marL="237173" indent="-237173"/>
            <a:r>
              <a:rPr lang="nl-NL" sz="1200" dirty="0"/>
              <a:t>Monitoring vindt elke 6 jaar plaats, eerste  in 2030.</a:t>
            </a:r>
            <a:endParaRPr lang="nl-NL" sz="1200" dirty="0">
              <a:ea typeface="Verdana"/>
            </a:endParaRPr>
          </a:p>
          <a:p>
            <a:r>
              <a:rPr lang="nl-NL" sz="1200" kern="100" dirty="0"/>
              <a:t>Beoordeling bodemgezondheid:</a:t>
            </a:r>
            <a:r>
              <a:rPr lang="nl-NL" sz="1200" dirty="0"/>
              <a:t> Toetsing aan ‘niet bindende duurzame streefwaarden’ en operationele trigger waarden (criteria).</a:t>
            </a:r>
          </a:p>
          <a:p>
            <a:r>
              <a:rPr lang="nl-NL" sz="1200" kern="100" dirty="0"/>
              <a:t>Relatie met bodemtype- en bodemgebruik.</a:t>
            </a:r>
            <a:endParaRPr lang="nl-NL" sz="1200" dirty="0"/>
          </a:p>
          <a:p>
            <a:r>
              <a:rPr lang="nl-NL" sz="1200" kern="100" dirty="0"/>
              <a:t>Na 6,5 jaar eerste rapportage aan EC en ontsluiten via nieuw EU </a:t>
            </a:r>
            <a:r>
              <a:rPr lang="nl-NL" sz="1200" kern="100" dirty="0" err="1"/>
              <a:t>soil</a:t>
            </a:r>
            <a:r>
              <a:rPr lang="nl-NL" sz="1200" kern="100" dirty="0"/>
              <a:t> health data portal. </a:t>
            </a:r>
          </a:p>
          <a:p>
            <a:r>
              <a:rPr lang="nl-NL" sz="1200" kern="100" dirty="0"/>
              <a:t>Op nationaal niveau informatie ook beschikbaar voor publiek. </a:t>
            </a:r>
          </a:p>
          <a:p>
            <a:endParaRPr lang="nl-NL" sz="1275" dirty="0"/>
          </a:p>
          <a:p>
            <a:endParaRPr lang="nl-NL" sz="1275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F2011F-8884-E3C5-F451-ED3116F3B9C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4914900" y="4666060"/>
            <a:ext cx="3754042" cy="241556"/>
          </a:xfrm>
        </p:spPr>
        <p:txBody>
          <a:bodyPr anchor="b">
            <a:norm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defRPr/>
            </a:pPr>
            <a:fld id="{10A0A6AF-03C5-477E-939A-E28F7E7F05EA}" type="slidenum">
              <a:rPr lang="nl-NL">
                <a:solidFill>
                  <a:srgbClr val="FFFFFF">
                    <a:lumMod val="65000"/>
                  </a:srgbClr>
                </a:solidFill>
                <a:latin typeface="Verdana"/>
                <a:ea typeface="+mn-ea"/>
              </a:rPr>
              <a:pPr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defRPr/>
              </a:pPr>
              <a:t>10</a:t>
            </a:fld>
            <a:endParaRPr lang="nl-NL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pic>
        <p:nvPicPr>
          <p:cNvPr id="6" name="Afbeelding 5" descr="Plant die uit de grond komt">
            <a:extLst>
              <a:ext uri="{FF2B5EF4-FFF2-40B4-BE49-F238E27FC236}">
                <a16:creationId xmlns:a16="http://schemas.microsoft.com/office/drawing/2014/main" id="{45892269-34C4-1694-0733-CD13F451F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1" r="23405" b="-1"/>
          <a:stretch>
            <a:fillRect/>
          </a:stretch>
        </p:blipFill>
        <p:spPr>
          <a:xfrm>
            <a:off x="4572000" y="-1786"/>
            <a:ext cx="4572000" cy="5145286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D2F2FBC-A38D-3984-11FB-A0BA3A37D732}"/>
              </a:ext>
            </a:extLst>
          </p:cNvPr>
          <p:cNvSpPr txBox="1">
            <a:spLocks/>
          </p:cNvSpPr>
          <p:nvPr/>
        </p:nvSpPr>
        <p:spPr bwMode="auto">
          <a:xfrm>
            <a:off x="368102" y="642154"/>
            <a:ext cx="4032448" cy="7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defRPr>
            </a:lvl1pPr>
            <a:lvl2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2pPr>
            <a:lvl3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3pPr>
            <a:lvl4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4pPr>
            <a:lvl5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5pPr>
            <a:lvl6pPr marL="311079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6pPr>
            <a:lvl7pPr marL="622158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7pPr>
            <a:lvl8pPr marL="933237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8pPr>
            <a:lvl9pPr marL="1244316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9pPr>
          </a:lstStyle>
          <a:p>
            <a:pPr>
              <a:defRPr/>
            </a:pPr>
            <a:r>
              <a:rPr lang="nl-NL" kern="0" dirty="0">
                <a:solidFill>
                  <a:srgbClr val="6AAD46"/>
                </a:solidFill>
              </a:rPr>
              <a:t>1. Monitoring</a:t>
            </a:r>
            <a:r>
              <a:rPr lang="nl-NL" kern="0" noProof="0" dirty="0">
                <a:solidFill>
                  <a:srgbClr val="6AAD46"/>
                </a:solidFill>
              </a:rPr>
              <a:t> en beoordeling bodemgezondheid</a:t>
            </a:r>
            <a:endParaRPr kumimoji="0" lang="nl-NL" sz="2800" b="1" i="0" u="none" strike="noStrike" kern="0" cap="none" spc="0" normalizeH="0" baseline="0" noProof="0" dirty="0">
              <a:ln>
                <a:noFill/>
              </a:ln>
              <a:solidFill>
                <a:srgbClr val="6AAD4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A0D06D4-3AF6-EC8D-99BB-9199E74A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16333"/>
            <a:ext cx="6410728" cy="711035"/>
          </a:xfrm>
        </p:spPr>
        <p:txBody>
          <a:bodyPr>
            <a:normAutofit/>
          </a:bodyPr>
          <a:lstStyle/>
          <a:p>
            <a:r>
              <a:rPr lang="nl-NL" dirty="0"/>
              <a:t>Inhoud monitoringskader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EECA27-A5DB-9C7F-7887-12C0242C37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10A0A6AF-03C5-477E-939A-E28F7E7F05EA}" type="slidenum">
              <a:rPr lang="nl-NL" sz="788">
                <a:solidFill>
                  <a:srgbClr val="FFFFFF">
                    <a:lumMod val="65000"/>
                  </a:srgbClr>
                </a:solidFill>
                <a:latin typeface="Verdana"/>
                <a:ea typeface="+mn-ea"/>
              </a:rPr>
              <a:pPr algn="r"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11</a:t>
            </a:fld>
            <a:endParaRPr lang="nl-NL" sz="788" dirty="0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F5FD8954-0A04-4EF8-5CA6-5ADDC3A31D4B}"/>
              </a:ext>
            </a:extLst>
          </p:cNvPr>
          <p:cNvSpPr/>
          <p:nvPr/>
        </p:nvSpPr>
        <p:spPr bwMode="auto">
          <a:xfrm>
            <a:off x="476250" y="1506829"/>
            <a:ext cx="1675118" cy="175072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defRPr/>
            </a:pPr>
            <a:r>
              <a:rPr lang="nl-NL" sz="1050" b="1" dirty="0">
                <a:solidFill>
                  <a:srgbClr val="FFFFFF"/>
                </a:solidFill>
                <a:latin typeface="Arial" pitchFamily="-112" charset="0"/>
              </a:rPr>
              <a:t>Deel A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050" dirty="0">
                <a:solidFill>
                  <a:srgbClr val="FFFFFF"/>
                </a:solidFill>
                <a:latin typeface="Arial" pitchFamily="-112" charset="0"/>
              </a:rPr>
              <a:t>Bodemparameters (descriptoren) en criteria op EU niveau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050" i="1" dirty="0">
              <a:solidFill>
                <a:srgbClr val="FFFFFF"/>
              </a:solidFill>
              <a:latin typeface="Arial" pitchFamily="-112" charset="0"/>
            </a:endParaRP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050" i="1" dirty="0">
                <a:solidFill>
                  <a:srgbClr val="FFFFFF"/>
                </a:solidFill>
                <a:latin typeface="Arial" pitchFamily="-112" charset="0"/>
              </a:rPr>
              <a:t>Verzilting, verdichting, afname organisch koolstof.</a:t>
            </a:r>
          </a:p>
          <a:p>
            <a:pPr marL="214313" indent="-214313"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defRPr/>
            </a:pPr>
            <a:endParaRPr lang="nl-NL" sz="1050" dirty="0">
              <a:solidFill>
                <a:srgbClr val="FFFFFF"/>
              </a:solidFill>
              <a:latin typeface="Arial" pitchFamily="-112" charset="0"/>
            </a:endParaRPr>
          </a:p>
          <a:p>
            <a:pPr defTabSz="336947">
              <a:defRPr/>
            </a:pPr>
            <a:endParaRPr lang="en-US" sz="1050" b="1" i="1" dirty="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4257831E-232A-FF70-8738-FACDB22E7A4D}"/>
              </a:ext>
            </a:extLst>
          </p:cNvPr>
          <p:cNvSpPr/>
          <p:nvPr/>
        </p:nvSpPr>
        <p:spPr bwMode="auto">
          <a:xfrm>
            <a:off x="476250" y="3376073"/>
            <a:ext cx="1675117" cy="128998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r>
              <a:rPr lang="nl-NL" sz="1050" dirty="0">
                <a:solidFill>
                  <a:srgbClr val="000000"/>
                </a:solidFill>
                <a:latin typeface="Arial" pitchFamily="-112" charset="0"/>
              </a:rPr>
              <a:t>Beperkt ruimte om bodemparameters en criteria aan te passen</a:t>
            </a:r>
          </a:p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r>
              <a:rPr lang="nl-NL" sz="1050" dirty="0">
                <a:solidFill>
                  <a:srgbClr val="000000"/>
                </a:solidFill>
                <a:latin typeface="Arial" pitchFamily="-112" charset="0"/>
              </a:rPr>
              <a:t>Ruimte om bepaalde gebieden niet mee te nemen in beoordeling bodemgezondheid</a:t>
            </a:r>
            <a:endParaRPr lang="en-US" sz="1050" dirty="0">
              <a:solidFill>
                <a:srgbClr val="000000"/>
              </a:solidFill>
              <a:latin typeface="Arial" pitchFamily="-112" charset="0"/>
            </a:endParaRPr>
          </a:p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ACFD1ECA-FF52-37A5-336A-9E2B85495F10}"/>
              </a:ext>
            </a:extLst>
          </p:cNvPr>
          <p:cNvSpPr/>
          <p:nvPr/>
        </p:nvSpPr>
        <p:spPr bwMode="auto">
          <a:xfrm>
            <a:off x="2298159" y="1506829"/>
            <a:ext cx="1643227" cy="1750721"/>
          </a:xfrm>
          <a:prstGeom prst="roundRect">
            <a:avLst/>
          </a:prstGeom>
          <a:solidFill>
            <a:srgbClr val="E17000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defRPr/>
            </a:pPr>
            <a:r>
              <a:rPr lang="nl-NL" sz="1050" b="1" dirty="0">
                <a:solidFill>
                  <a:srgbClr val="FFFFFF"/>
                </a:solidFill>
                <a:latin typeface="Arial" pitchFamily="-112" charset="0"/>
              </a:rPr>
              <a:t>Deel B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050" dirty="0">
                <a:solidFill>
                  <a:srgbClr val="FFFFFF"/>
                </a:solidFill>
                <a:latin typeface="Arial" pitchFamily="-112" charset="0"/>
              </a:rPr>
              <a:t>Bodemparameters, criteria aan lidstaten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050" i="1" dirty="0">
                <a:solidFill>
                  <a:srgbClr val="FFFFFF"/>
                </a:solidFill>
                <a:latin typeface="Arial" pitchFamily="-112" charset="0"/>
              </a:rPr>
              <a:t>Erosie, fosfor (P), bodemverontreiniging (lijst metalen) en waterretentie en waterinfiltratie</a:t>
            </a:r>
          </a:p>
          <a:p>
            <a:pPr marL="214313" indent="-214313"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defRPr/>
            </a:pPr>
            <a:endParaRPr lang="nl-NL" sz="1050" dirty="0">
              <a:solidFill>
                <a:srgbClr val="FFFFFF"/>
              </a:solidFill>
              <a:latin typeface="Arial" pitchFamily="-112" charset="0"/>
            </a:endParaRPr>
          </a:p>
          <a:p>
            <a:pPr defTabSz="336947">
              <a:defRPr/>
            </a:pPr>
            <a:endParaRPr lang="en-US" sz="1050" b="1" i="1" dirty="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7ED82CCE-62E9-0C8D-AC0F-23DC04C2CD1F}"/>
              </a:ext>
            </a:extLst>
          </p:cNvPr>
          <p:cNvSpPr/>
          <p:nvPr/>
        </p:nvSpPr>
        <p:spPr bwMode="auto">
          <a:xfrm>
            <a:off x="2298159" y="3376073"/>
            <a:ext cx="1643227" cy="1289987"/>
          </a:xfrm>
          <a:prstGeom prst="roundRect">
            <a:avLst/>
          </a:prstGeom>
          <a:solidFill>
            <a:srgbClr val="FFE9B7"/>
          </a:solidFill>
          <a:ln>
            <a:solidFill>
              <a:srgbClr val="FFB61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r>
              <a:rPr lang="nl-NL" sz="1050" dirty="0">
                <a:solidFill>
                  <a:srgbClr val="000000"/>
                </a:solidFill>
                <a:latin typeface="Arial" pitchFamily="-112" charset="0"/>
              </a:rPr>
              <a:t>Lidstaten moeten selectie organische verontreinigende stoffen vaststellen,</a:t>
            </a:r>
          </a:p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endParaRPr lang="nl-NL" sz="1050" dirty="0">
              <a:solidFill>
                <a:srgbClr val="000000"/>
              </a:solidFill>
              <a:latin typeface="Arial" pitchFamily="-112" charset="0"/>
            </a:endParaRPr>
          </a:p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r>
              <a:rPr lang="nl-NL" sz="1050" dirty="0">
                <a:solidFill>
                  <a:srgbClr val="000000"/>
                </a:solidFill>
                <a:latin typeface="Arial" pitchFamily="-112" charset="0"/>
              </a:rPr>
              <a:t>Ontwikkeling EU lijst indicatieve contaminanten (PFAS/ pesticiden)</a:t>
            </a:r>
            <a:endParaRPr lang="en-US" sz="1050" dirty="0">
              <a:solidFill>
                <a:srgbClr val="000000"/>
              </a:solidFill>
              <a:latin typeface="Arial" pitchFamily="-112" charset="0"/>
            </a:endParaRPr>
          </a:p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9E3DF9A-AE2B-EA87-AF76-ED01EFFF23B2}"/>
              </a:ext>
            </a:extLst>
          </p:cNvPr>
          <p:cNvSpPr/>
          <p:nvPr/>
        </p:nvSpPr>
        <p:spPr bwMode="auto">
          <a:xfrm>
            <a:off x="4088176" y="1506829"/>
            <a:ext cx="1712510" cy="175072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defRPr/>
            </a:pPr>
            <a:r>
              <a:rPr lang="nl-NL" sz="1050" b="1" dirty="0">
                <a:solidFill>
                  <a:srgbClr val="FFFFFF"/>
                </a:solidFill>
                <a:latin typeface="Arial "/>
              </a:rPr>
              <a:t>Deel C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050" dirty="0">
                <a:solidFill>
                  <a:srgbClr val="FFFFFF"/>
                </a:solidFill>
                <a:latin typeface="Arial "/>
              </a:rPr>
              <a:t>Bodemparameters zonder criteria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050" i="1" dirty="0">
              <a:solidFill>
                <a:srgbClr val="FFFFFF"/>
              </a:solidFill>
              <a:latin typeface="Arial "/>
            </a:endParaRP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050" i="1" dirty="0">
                <a:solidFill>
                  <a:srgbClr val="FFFFFF"/>
                </a:solidFill>
                <a:latin typeface="Arial "/>
              </a:rPr>
              <a:t>Nutriëntenoverschot, verzuring, verdichting, afname biodiversiteit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050" i="1" kern="0" dirty="0">
                <a:solidFill>
                  <a:srgbClr val="FFFFFF"/>
                </a:solidFill>
                <a:latin typeface="Arial "/>
              </a:rPr>
              <a:t>verplicht: DNA-</a:t>
            </a:r>
            <a:r>
              <a:rPr lang="nl-NL" sz="1050" i="1" kern="0" dirty="0" err="1">
                <a:solidFill>
                  <a:srgbClr val="FFFFFF"/>
                </a:solidFill>
                <a:latin typeface="Arial "/>
              </a:rPr>
              <a:t>metabarcoding</a:t>
            </a:r>
            <a:r>
              <a:rPr lang="nl-NL" sz="1050" i="1" kern="0" dirty="0">
                <a:solidFill>
                  <a:srgbClr val="FFFFFF"/>
                </a:solidFill>
                <a:latin typeface="Arial "/>
              </a:rPr>
              <a:t> </a:t>
            </a:r>
            <a:r>
              <a:rPr lang="nl-NL" sz="1050" i="1" kern="0" dirty="0" err="1">
                <a:solidFill>
                  <a:srgbClr val="FFFFFF"/>
                </a:solidFill>
                <a:latin typeface="Arial "/>
              </a:rPr>
              <a:t>for</a:t>
            </a:r>
            <a:r>
              <a:rPr lang="nl-NL" sz="1050" i="1" kern="0" dirty="0">
                <a:solidFill>
                  <a:srgbClr val="FFFFFF"/>
                </a:solidFill>
                <a:latin typeface="Arial "/>
              </a:rPr>
              <a:t> fungi </a:t>
            </a:r>
            <a:r>
              <a:rPr lang="nl-NL" sz="1050" i="1" kern="0" dirty="0" err="1">
                <a:solidFill>
                  <a:srgbClr val="FFFFFF"/>
                </a:solidFill>
                <a:latin typeface="Arial "/>
              </a:rPr>
              <a:t>and</a:t>
            </a:r>
            <a:r>
              <a:rPr lang="nl-NL" sz="1050" i="1" kern="0" dirty="0">
                <a:solidFill>
                  <a:srgbClr val="FFFFFF"/>
                </a:solidFill>
                <a:latin typeface="Arial "/>
              </a:rPr>
              <a:t> </a:t>
            </a:r>
            <a:r>
              <a:rPr lang="nl-NL" sz="1050" i="1" kern="0" dirty="0" err="1">
                <a:solidFill>
                  <a:srgbClr val="FFFFFF"/>
                </a:solidFill>
                <a:latin typeface="Arial "/>
              </a:rPr>
              <a:t>bacteria</a:t>
            </a:r>
            <a:endParaRPr lang="nl-NL" sz="1050" i="1" dirty="0">
              <a:solidFill>
                <a:srgbClr val="FFFFFF"/>
              </a:solidFill>
              <a:latin typeface="Arial "/>
            </a:endParaRP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050" b="1" i="1" dirty="0">
              <a:solidFill>
                <a:srgbClr val="FFFFFF"/>
              </a:solidFill>
              <a:latin typeface="Arial" pitchFamily="-112" charset="0"/>
            </a:endParaRPr>
          </a:p>
          <a:p>
            <a:pPr defTabSz="336947">
              <a:defRPr/>
            </a:pPr>
            <a:endParaRPr lang="en-US" sz="1050" b="1" i="1" dirty="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994654AC-A1FD-4AE9-5EF6-380F9AD228F4}"/>
              </a:ext>
            </a:extLst>
          </p:cNvPr>
          <p:cNvSpPr/>
          <p:nvPr/>
        </p:nvSpPr>
        <p:spPr bwMode="auto">
          <a:xfrm>
            <a:off x="4088177" y="3376073"/>
            <a:ext cx="1712510" cy="128998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14313" indent="-214313"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sz="1050" dirty="0">
                <a:solidFill>
                  <a:srgbClr val="000000"/>
                </a:solidFill>
                <a:latin typeface="Arial" pitchFamily="-112" charset="0"/>
              </a:rPr>
              <a:t>Geen criterium </a:t>
            </a:r>
            <a:r>
              <a:rPr lang="nl-NL" sz="1050" dirty="0">
                <a:solidFill>
                  <a:srgbClr val="000000"/>
                </a:solidFill>
                <a:latin typeface="Arial" pitchFamily="-112" charset="0"/>
                <a:sym typeface="Wingdings" panose="05000000000000000000" pitchFamily="2" charset="2"/>
              </a:rPr>
              <a:t> weegt niet mee bij beoordeling bodemgezondheid.</a:t>
            </a:r>
          </a:p>
          <a:p>
            <a:pPr marL="214313" indent="-214313"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sz="1050" dirty="0">
                <a:solidFill>
                  <a:srgbClr val="000000"/>
                </a:solidFill>
                <a:latin typeface="Arial" pitchFamily="-112" charset="0"/>
                <a:sym typeface="Wingdings" panose="05000000000000000000" pitchFamily="2" charset="2"/>
              </a:rPr>
              <a:t>Lidstaten mogen biodiversiteitspara-meter(s) kiezen</a:t>
            </a:r>
            <a:endParaRPr lang="en-US" sz="1050" dirty="0">
              <a:solidFill>
                <a:srgbClr val="000000"/>
              </a:solidFill>
              <a:latin typeface="Arial" pitchFamily="-112" charset="0"/>
            </a:endParaRPr>
          </a:p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rgbClr val="000000"/>
              </a:solidFill>
              <a:latin typeface="Arial" pitchFamily="-112" charset="0"/>
            </a:endParaRP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E398C769-B4C7-D60A-E5BE-AAF9D8EF95EA}"/>
              </a:ext>
            </a:extLst>
          </p:cNvPr>
          <p:cNvSpPr/>
          <p:nvPr/>
        </p:nvSpPr>
        <p:spPr bwMode="auto">
          <a:xfrm>
            <a:off x="5888849" y="1506829"/>
            <a:ext cx="1598521" cy="175072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336947">
              <a:defRPr/>
            </a:pPr>
            <a:r>
              <a:rPr lang="nl-NL" sz="1050" b="1" dirty="0">
                <a:solidFill>
                  <a:srgbClr val="FFFFFF"/>
                </a:solidFill>
                <a:latin typeface="Arial" pitchFamily="-112" charset="0"/>
              </a:rPr>
              <a:t>Deel D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050" dirty="0">
                <a:solidFill>
                  <a:srgbClr val="FFFFFF"/>
                </a:solidFill>
                <a:latin typeface="Arial" pitchFamily="-112" charset="0"/>
              </a:rPr>
              <a:t>Indicatoren voor bodemafdekking en bodemverwijdering (als onderdeel ruimtebeslag)</a:t>
            </a:r>
          </a:p>
          <a:p>
            <a:pPr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050" i="1" dirty="0">
              <a:solidFill>
                <a:srgbClr val="FFFFFF"/>
              </a:solidFill>
              <a:latin typeface="Arial" pitchFamily="-112" charset="0"/>
            </a:endParaRPr>
          </a:p>
          <a:p>
            <a:pPr defTabSz="336947">
              <a:defRPr/>
            </a:pPr>
            <a:endParaRPr lang="en-US" sz="1050" b="1" i="1" dirty="0">
              <a:solidFill>
                <a:srgbClr val="FFFFFF"/>
              </a:solidFill>
              <a:latin typeface="Arial" pitchFamily="-112" charset="0"/>
            </a:endParaRP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9F2EEA41-00D2-B989-114F-62D93836BEA6}"/>
              </a:ext>
            </a:extLst>
          </p:cNvPr>
          <p:cNvSpPr/>
          <p:nvPr/>
        </p:nvSpPr>
        <p:spPr bwMode="auto">
          <a:xfrm>
            <a:off x="5883185" y="3355846"/>
            <a:ext cx="1604185" cy="128998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14313" indent="-214313"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sz="975" dirty="0">
                <a:solidFill>
                  <a:srgbClr val="000000"/>
                </a:solidFill>
                <a:latin typeface="Arial" pitchFamily="-112" charset="0"/>
              </a:rPr>
              <a:t>Weegt niet mee bij beoordeling bodemgezondheid.</a:t>
            </a:r>
          </a:p>
          <a:p>
            <a:pPr marL="214313" indent="-214313"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sz="975" dirty="0">
                <a:solidFill>
                  <a:srgbClr val="000000"/>
                </a:solidFill>
                <a:latin typeface="Arial" pitchFamily="-112" charset="0"/>
              </a:rPr>
              <a:t>Via </a:t>
            </a:r>
            <a:r>
              <a:rPr lang="nl-NL" sz="975" dirty="0" err="1">
                <a:solidFill>
                  <a:srgbClr val="000000"/>
                </a:solidFill>
                <a:latin typeface="Arial" pitchFamily="-112" charset="0"/>
              </a:rPr>
              <a:t>sateliet</a:t>
            </a:r>
            <a:r>
              <a:rPr lang="nl-NL" sz="975" dirty="0">
                <a:solidFill>
                  <a:srgbClr val="000000"/>
                </a:solidFill>
                <a:latin typeface="Arial" pitchFamily="-112" charset="0"/>
              </a:rPr>
              <a:t> (</a:t>
            </a:r>
            <a:r>
              <a:rPr lang="nl-NL" sz="975" dirty="0" err="1">
                <a:solidFill>
                  <a:srgbClr val="000000"/>
                </a:solidFill>
                <a:latin typeface="Arial" pitchFamily="-112" charset="0"/>
              </a:rPr>
              <a:t>copernicus</a:t>
            </a:r>
            <a:r>
              <a:rPr lang="nl-NL" sz="975" dirty="0">
                <a:solidFill>
                  <a:srgbClr val="000000"/>
                </a:solidFill>
                <a:latin typeface="Arial" pitchFamily="-112" charset="0"/>
              </a:rPr>
              <a:t>)</a:t>
            </a:r>
          </a:p>
          <a:p>
            <a:pPr marL="214313" indent="-214313" defTabSz="336947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nl-NL" sz="975" dirty="0">
                <a:solidFill>
                  <a:srgbClr val="000000"/>
                </a:solidFill>
                <a:latin typeface="Arial" pitchFamily="-112" charset="0"/>
              </a:rPr>
              <a:t>Lidstaten mogen extra indicatoren meten</a:t>
            </a:r>
            <a:endParaRPr lang="en-US" sz="975" dirty="0">
              <a:solidFill>
                <a:srgbClr val="000000"/>
              </a:solidFill>
              <a:latin typeface="Arial" pitchFamily="-112" charset="0"/>
            </a:endParaRPr>
          </a:p>
          <a:p>
            <a:pPr marL="214313" indent="-214313" defTabSz="336947"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rgbClr val="000000"/>
              </a:solidFill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50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428F76-1CA4-331C-9466-E11F89DD5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059" y="805228"/>
            <a:ext cx="4354417" cy="44291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7490" indent="-237490"/>
            <a:r>
              <a:rPr lang="nl-NL" sz="1600" dirty="0"/>
              <a:t>Ondersteuning van bodemgezondheid en bodemveerkracht.</a:t>
            </a:r>
            <a:r>
              <a:rPr lang="nl-NL" sz="1600" dirty="0">
                <a:ea typeface="Verdana"/>
              </a:rPr>
              <a:t> </a:t>
            </a:r>
            <a:endParaRPr lang="nl-NL" sz="1600" kern="100" dirty="0"/>
          </a:p>
          <a:p>
            <a:r>
              <a:rPr lang="nl-NL" sz="1600" kern="100" dirty="0"/>
              <a:t>Stimuleren van verbetering door voorlichting, onderzoek, trainingen.</a:t>
            </a:r>
          </a:p>
          <a:p>
            <a:pPr marL="237490" indent="-237490"/>
            <a:r>
              <a:rPr lang="nl-NL" sz="1600" kern="100" dirty="0">
                <a:ea typeface="Verdana"/>
              </a:rPr>
              <a:t>In lijn met IenW inzet gezonde bodems uit WBS en programma Landbouwbodems (van LVVN).</a:t>
            </a:r>
            <a:endParaRPr lang="nl-NL" sz="1600" kern="100" dirty="0"/>
          </a:p>
          <a:p>
            <a:pPr marL="237490" indent="-237490"/>
            <a:r>
              <a:rPr lang="nl-NL" sz="1600" kern="100" dirty="0"/>
              <a:t>En: verplichte beoordeling van effecten op bodem van maatregelen genomen in kader van o.a.:</a:t>
            </a:r>
            <a:endParaRPr lang="nl-NL" sz="1600" kern="100" dirty="0">
              <a:ea typeface="Verdana"/>
            </a:endParaRPr>
          </a:p>
          <a:p>
            <a:pPr lvl="1"/>
            <a:r>
              <a:rPr lang="nl-NL" sz="1050" kern="100" dirty="0"/>
              <a:t>Natuurherstelverordening, GLB, Natura 2000, Nitraatrichtlijn, Actieplan richtlijn duurzaam gebruik pesticiden</a:t>
            </a:r>
          </a:p>
          <a:p>
            <a:pPr marL="472440" lvl="1" indent="-237490"/>
            <a:r>
              <a:rPr lang="nl-NL" sz="1050" kern="100" dirty="0"/>
              <a:t>KRW (oppervlaktewater en grondwater), Richtlijn overstroming risico's (ROR) en droogtebeheerplannen</a:t>
            </a:r>
            <a:endParaRPr lang="nl-NL" sz="1050" kern="100" dirty="0">
              <a:ea typeface="Verdana"/>
            </a:endParaRPr>
          </a:p>
          <a:p>
            <a:pPr marL="234900" lvl="1" indent="0">
              <a:buNone/>
            </a:pPr>
            <a:r>
              <a:rPr lang="nl-NL" sz="1600" kern="100" dirty="0"/>
              <a:t>Hier wisselwerking: resultaten beoordeling bodemgezondheid zijn ook weer input voor die plannen. </a:t>
            </a:r>
          </a:p>
          <a:p>
            <a:pPr marL="234900" lvl="1" indent="0">
              <a:buNone/>
            </a:pPr>
            <a:endParaRPr lang="nl-NL" sz="1200" kern="100" dirty="0"/>
          </a:p>
          <a:p>
            <a:endParaRPr lang="nl-NL" sz="825" dirty="0"/>
          </a:p>
          <a:p>
            <a:pPr marL="257175" indent="-257175">
              <a:spcAft>
                <a:spcPts val="600"/>
              </a:spcAft>
              <a:buFont typeface="Courier New" panose="02070309020205020404" pitchFamily="49" charset="0"/>
              <a:buChar char="-"/>
            </a:pPr>
            <a:endParaRPr lang="nl-NL" sz="825" kern="100" dirty="0"/>
          </a:p>
          <a:p>
            <a:endParaRPr lang="nl-NL" sz="825" dirty="0"/>
          </a:p>
        </p:txBody>
      </p:sp>
      <p:pic>
        <p:nvPicPr>
          <p:cNvPr id="8" name="Afbeelding 7" descr="Planten die uit de aarde groeien">
            <a:extLst>
              <a:ext uri="{FF2B5EF4-FFF2-40B4-BE49-F238E27FC236}">
                <a16:creationId xmlns:a16="http://schemas.microsoft.com/office/drawing/2014/main" id="{8A1CFE18-D9E6-8ADC-E89A-8A10EB476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1934144"/>
            <a:ext cx="3753000" cy="2505128"/>
          </a:xfrm>
          <a:prstGeom prst="rect">
            <a:avLst/>
          </a:prstGeom>
          <a:noFill/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71CF64-6344-1410-A66D-3819398A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4900" y="4666060"/>
            <a:ext cx="3754042" cy="241556"/>
          </a:xfrm>
        </p:spPr>
        <p:txBody>
          <a:bodyPr anchor="b">
            <a:norm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defRPr/>
            </a:pPr>
            <a:fld id="{10A0A6AF-03C5-477E-939A-E28F7E7F05EA}" type="slidenum">
              <a:rPr lang="nl-NL">
                <a:solidFill>
                  <a:srgbClr val="FFFFFF">
                    <a:lumMod val="65000"/>
                  </a:srgbClr>
                </a:solidFill>
                <a:latin typeface="Verdana"/>
                <a:ea typeface="+mn-ea"/>
              </a:rPr>
              <a:pPr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defRPr/>
              </a:pPr>
              <a:t>12</a:t>
            </a:fld>
            <a:endParaRPr lang="nl-NL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A01BD43F-1B08-BE47-0B6D-A81E055CE968}"/>
              </a:ext>
            </a:extLst>
          </p:cNvPr>
          <p:cNvSpPr txBox="1">
            <a:spLocks/>
          </p:cNvSpPr>
          <p:nvPr/>
        </p:nvSpPr>
        <p:spPr bwMode="auto">
          <a:xfrm>
            <a:off x="4914899" y="952339"/>
            <a:ext cx="4032448" cy="57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defRPr>
            </a:lvl1pPr>
            <a:lvl2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2pPr>
            <a:lvl3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3pPr>
            <a:lvl4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4pPr>
            <a:lvl5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5pPr>
            <a:lvl6pPr marL="311079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6pPr>
            <a:lvl7pPr marL="622158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7pPr>
            <a:lvl8pPr marL="933237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8pPr>
            <a:lvl9pPr marL="1244316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9pPr>
          </a:lstStyle>
          <a:p>
            <a:pPr>
              <a:defRPr/>
            </a:pPr>
            <a:r>
              <a:rPr lang="nl-NL" kern="0" dirty="0">
                <a:solidFill>
                  <a:srgbClr val="6AAD46"/>
                </a:solidFill>
              </a:rPr>
              <a:t>2. Veerkracht</a:t>
            </a:r>
            <a:r>
              <a:rPr lang="nl-NL" kern="0" noProof="0" dirty="0">
                <a:solidFill>
                  <a:srgbClr val="6AAD46"/>
                </a:solidFill>
              </a:rPr>
              <a:t> van de bodem</a:t>
            </a:r>
            <a:endParaRPr kumimoji="0" lang="nl-NL" sz="2800" b="1" i="0" u="none" strike="noStrike" kern="0" cap="none" spc="0" normalizeH="0" baseline="0" noProof="0" dirty="0">
              <a:ln>
                <a:noFill/>
              </a:ln>
              <a:solidFill>
                <a:srgbClr val="6AAD4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9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025CD-5058-EAFA-E419-0CDA391C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771550"/>
            <a:ext cx="6230880" cy="578941"/>
          </a:xfrm>
        </p:spPr>
        <p:txBody>
          <a:bodyPr>
            <a:normAutofit fontScale="90000"/>
          </a:bodyPr>
          <a:lstStyle/>
          <a:p>
            <a:r>
              <a:rPr lang="nl-NL" dirty="0"/>
              <a:t>Veerkracht van de bodem: bodemafdekking en -verwijdering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428F76-1CA4-331C-9466-E11F89DD5D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6250" y="1350491"/>
            <a:ext cx="8272214" cy="359752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nl-NL" sz="1900" kern="100" dirty="0">
                <a:latin typeface="Verdana" panose="020B0604030504040204" pitchFamily="34" charset="0"/>
                <a:cs typeface="Times New Roman" panose="02020603050405020304" pitchFamily="18" charset="0"/>
              </a:rPr>
              <a:t>Wat betreft ruimtebeslag is aandacht op monitoring van bodemafdekking en bodemverwijdering </a:t>
            </a:r>
          </a:p>
          <a:p>
            <a:pPr marL="382270" indent="-310515">
              <a:lnSpc>
                <a:spcPct val="110000"/>
              </a:lnSpc>
            </a:pPr>
            <a:r>
              <a:rPr lang="nl-NL" sz="1900" kern="100" dirty="0">
                <a:latin typeface="Verdana" panose="020B0604030504040204" pitchFamily="34" charset="0"/>
                <a:cs typeface="Times New Roman" panose="02020603050405020304" pitchFamily="18" charset="0"/>
              </a:rPr>
              <a:t>Beoordelen: verlies ecosysteemdiensten bepalen </a:t>
            </a:r>
            <a:endParaRPr lang="nl-NL" sz="1900" kern="100" dirty="0">
              <a:latin typeface="Verdana" panose="020B0604030504040204" pitchFamily="34" charset="0"/>
              <a:ea typeface="Verdan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nl-NL" sz="1900" kern="100" dirty="0">
                <a:latin typeface="Verdana" panose="020B0604030504040204" pitchFamily="34" charset="0"/>
                <a:cs typeface="Times New Roman" panose="02020603050405020304" pitchFamily="18" charset="0"/>
              </a:rPr>
              <a:t>Monitoring op bodemdistrictsniveau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nl-NL" sz="1900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Richtlijn vraagt om aantal mitigerende principes in overweging te nemen bij nieuwe bodemafdekking en bodemverwijdering </a:t>
            </a:r>
          </a:p>
          <a:p>
            <a:pPr marL="382270" indent="-310515">
              <a:lnSpc>
                <a:spcPct val="110000"/>
              </a:lnSpc>
              <a:spcAft>
                <a:spcPts val="600"/>
              </a:spcAft>
            </a:pPr>
            <a:r>
              <a:rPr lang="nl-NL" sz="1900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Ernaar te streven om het verlies van de bodem om ecosysteemdiensten te leveren in redelijke mate te compenseren </a:t>
            </a:r>
            <a:br>
              <a:rPr lang="nl-NL" sz="1900" kern="100" dirty="0">
                <a:latin typeface="Verdana" panose="020B0604030504040204" pitchFamily="34" charset="0"/>
                <a:ea typeface="Verdana"/>
                <a:cs typeface="Times New Roman" panose="02020603050405020304" pitchFamily="18" charset="0"/>
              </a:rPr>
            </a:br>
            <a:endParaRPr lang="nl-NL" sz="1350" kern="100" dirty="0">
              <a:latin typeface="Verdana" panose="020B0604030504040204" pitchFamily="34" charset="0"/>
              <a:ea typeface="Verdana"/>
              <a:cs typeface="Times New Roman" panose="02020603050405020304" pitchFamily="18" charset="0"/>
            </a:endParaRPr>
          </a:p>
          <a:p>
            <a:endParaRPr lang="nl-NL" sz="1350" kern="1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nl-NL" sz="1350" kern="1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nl-NL" sz="1350" dirty="0"/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-"/>
            </a:pPr>
            <a:endParaRPr lang="nl-NL" sz="1350" kern="1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71CF64-6344-1410-A66D-3819398A1A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10A0A6AF-03C5-477E-939A-E28F7E7F05EA}" type="slidenum">
              <a:rPr lang="nl-NL" sz="788">
                <a:solidFill>
                  <a:srgbClr val="FFFFFF">
                    <a:lumMod val="65000"/>
                  </a:srgbClr>
                </a:solidFill>
                <a:latin typeface="Verdana"/>
                <a:ea typeface="+mn-ea"/>
              </a:rPr>
              <a:pPr algn="r"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13</a:t>
            </a:fld>
            <a:endParaRPr lang="nl-NL" sz="788" dirty="0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9455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C9FA9E0-DC7A-CAD6-AF37-CFB980650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23479"/>
            <a:ext cx="4161348" cy="4808168"/>
          </a:xfrm>
        </p:spPr>
        <p:txBody>
          <a:bodyPr>
            <a:normAutofit lnSpcReduction="10000"/>
          </a:bodyPr>
          <a:lstStyle/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nl-NL" sz="1600" kern="100" dirty="0">
                <a:latin typeface="Verdana"/>
                <a:ea typeface="Verdana"/>
                <a:cs typeface="Times New Roman" panose="02020603050405020304" pitchFamily="18" charset="0"/>
              </a:rPr>
              <a:t>Identificatie en onderzoek potentieel verontreinigde locaties en verontreinigde </a:t>
            </a:r>
            <a:r>
              <a:rPr lang="nl-NL" sz="1600" kern="100" dirty="0">
                <a:latin typeface="Verdana" panose="020B0604030504040204" pitchFamily="34" charset="0"/>
                <a:ea typeface="Verdana"/>
                <a:cs typeface="Times New Roman" panose="02020603050405020304" pitchFamily="18" charset="0"/>
              </a:rPr>
              <a:t>locaties.</a:t>
            </a:r>
            <a:endParaRPr lang="nl-NL" sz="1500" kern="1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Aft>
                <a:spcPts val="969"/>
              </a:spcAft>
              <a:buFont typeface="Wingdings" panose="05000000000000000000" pitchFamily="2" charset="2"/>
              <a:buChar char="Ø"/>
            </a:pPr>
            <a:r>
              <a:rPr lang="nl-NL" sz="1500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Opstellen risico gebaseerde en stapsgewijze aanpak voor potentieel verontreinigde en verontreinigde locaties. Vaststellen </a:t>
            </a:r>
            <a:r>
              <a:rPr lang="nl-NL" sz="1500" kern="100" dirty="0" err="1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risico-analyse</a:t>
            </a:r>
            <a:r>
              <a:rPr lang="nl-NL" sz="1500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gereed 4 jaar na inwerkingtreding. </a:t>
            </a:r>
            <a:endParaRPr lang="nl-NL" dirty="0"/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nl-NL" sz="1500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4 jaar: een nationaal register gereed zijn.</a:t>
            </a:r>
            <a:endParaRPr lang="nl-NL" sz="1500" kern="100" dirty="0">
              <a:latin typeface="Verdana" panose="020B0604030504040204" pitchFamily="34" charset="0"/>
              <a:ea typeface="Verdana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nl-NL" sz="1500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10 jaar: alle verontreinigde en potentieel verontreinigde locaties onderzocht en opgenomen in het register volgens de vereisten van bijlage VI. </a:t>
            </a:r>
            <a:endParaRPr lang="nl-NL" sz="1500" kern="100" dirty="0">
              <a:latin typeface="Verdana" panose="020B0604030504040204" pitchFamily="34" charset="0"/>
              <a:ea typeface="Verdana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nl-NL" sz="1500" kern="1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 moet openbaar zijn, ook toegankelijk voor EC en Europees Milieu Agentschap.</a:t>
            </a:r>
          </a:p>
          <a:p>
            <a:pPr marL="0" indent="0">
              <a:buNone/>
            </a:pPr>
            <a:endParaRPr lang="nl-NL" sz="1125" dirty="0"/>
          </a:p>
          <a:p>
            <a:pPr marL="504329" lvl="1" indent="-214313">
              <a:buFont typeface="Wingdings" panose="05000000000000000000" pitchFamily="2" charset="2"/>
              <a:buChar char="§"/>
            </a:pPr>
            <a:endParaRPr lang="en-US" sz="1125" i="1" dirty="0"/>
          </a:p>
          <a:p>
            <a:endParaRPr lang="nl-NL" sz="1125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896B91B-2D38-931E-7387-09665701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521270"/>
            <a:ext cx="4068197" cy="40425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nl-NL" dirty="0"/>
              <a:t>Beheer van verontreinigde locaties</a:t>
            </a:r>
            <a:br>
              <a:rPr lang="nl-NL" dirty="0"/>
            </a:b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CE77A0-290C-420E-9A14-3C31F3C6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>
            <a:norm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defRPr/>
            </a:pPr>
            <a:fld id="{10A0A6AF-03C5-477E-939A-E28F7E7F05EA}" type="slidenum">
              <a:rPr lang="nl-NL" smtClean="0"/>
              <a:pPr algn="r"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defRPr/>
              </a:pPr>
              <a:t>14</a:t>
            </a:fld>
            <a:endParaRPr lang="nl-NL" sz="788" dirty="0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pic>
        <p:nvPicPr>
          <p:cNvPr id="9" name="Tijdelijke aanduiding voor inhoud 8" descr="Voet op een schep om in de tuin te werken">
            <a:extLst>
              <a:ext uri="{FF2B5EF4-FFF2-40B4-BE49-F238E27FC236}">
                <a16:creationId xmlns:a16="http://schemas.microsoft.com/office/drawing/2014/main" id="{8F91C75B-6134-D4E2-A304-5D71834FB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936004"/>
            <a:ext cx="3752850" cy="2501408"/>
          </a:xfrm>
        </p:spPr>
      </p:pic>
    </p:spTree>
    <p:extLst>
      <p:ext uri="{BB962C8B-B14F-4D97-AF65-F5344CB8AC3E}">
        <p14:creationId xmlns:p14="http://schemas.microsoft.com/office/powerpoint/2010/main" val="285898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3B25BB-F0FC-9430-BEB4-F5017A80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1650" y="4825388"/>
            <a:ext cx="3754042" cy="241556"/>
          </a:xfrm>
        </p:spPr>
        <p:txBody>
          <a:bodyPr/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10A0A6AF-03C5-477E-939A-E28F7E7F05EA}" type="slidenum">
              <a:rPr lang="nl-NL" sz="675">
                <a:solidFill>
                  <a:srgbClr val="FFFFFF">
                    <a:lumMod val="65000"/>
                  </a:srgbClr>
                </a:solidFill>
                <a:latin typeface="Verdana"/>
                <a:ea typeface="+mn-ea"/>
              </a:rPr>
              <a:pPr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15</a:t>
            </a:fld>
            <a:endParaRPr lang="nl-NL" sz="675" dirty="0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DE337DC-05C3-BD10-F35D-281619EE1D82}"/>
              </a:ext>
            </a:extLst>
          </p:cNvPr>
          <p:cNvSpPr/>
          <p:nvPr/>
        </p:nvSpPr>
        <p:spPr>
          <a:xfrm>
            <a:off x="644592" y="3451724"/>
            <a:ext cx="7938000" cy="47625"/>
          </a:xfrm>
          <a:prstGeom prst="rect">
            <a:avLst/>
          </a:prstGeom>
          <a:solidFill>
            <a:srgbClr val="007BC7"/>
          </a:solidFill>
          <a:ln>
            <a:solidFill>
              <a:srgbClr val="007B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35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16681F3B-A212-ADBD-4646-05B9207C9C26}"/>
              </a:ext>
            </a:extLst>
          </p:cNvPr>
          <p:cNvSpPr/>
          <p:nvPr/>
        </p:nvSpPr>
        <p:spPr>
          <a:xfrm>
            <a:off x="8693264" y="3423602"/>
            <a:ext cx="333375" cy="95250"/>
          </a:xfrm>
          <a:prstGeom prst="rightArrow">
            <a:avLst/>
          </a:prstGeom>
          <a:solidFill>
            <a:srgbClr val="007BC7"/>
          </a:solidFill>
          <a:ln>
            <a:solidFill>
              <a:srgbClr val="007B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02B25BE-3F1D-21BE-23E7-76FBD385A3FE}"/>
              </a:ext>
            </a:extLst>
          </p:cNvPr>
          <p:cNvSpPr/>
          <p:nvPr/>
        </p:nvSpPr>
        <p:spPr>
          <a:xfrm flipH="1">
            <a:off x="123654" y="3447627"/>
            <a:ext cx="400050" cy="47625"/>
          </a:xfrm>
          <a:prstGeom prst="rect">
            <a:avLst/>
          </a:prstGeom>
          <a:solidFill>
            <a:srgbClr val="007BC7"/>
          </a:solidFill>
          <a:ln>
            <a:solidFill>
              <a:srgbClr val="007B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510F4A9-3D9C-8261-A6F2-F1A4696AE7EF}"/>
              </a:ext>
            </a:extLst>
          </p:cNvPr>
          <p:cNvSpPr txBox="1"/>
          <p:nvPr/>
        </p:nvSpPr>
        <p:spPr>
          <a:xfrm>
            <a:off x="80962" y="3255517"/>
            <a:ext cx="48543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825" dirty="0">
                <a:solidFill>
                  <a:srgbClr val="000000"/>
                </a:solidFill>
                <a:latin typeface="Verdana"/>
                <a:ea typeface="+mn-ea"/>
              </a:rPr>
              <a:t>2025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E471817-2485-E961-E5F1-328564D013E1}"/>
              </a:ext>
            </a:extLst>
          </p:cNvPr>
          <p:cNvSpPr txBox="1"/>
          <p:nvPr/>
        </p:nvSpPr>
        <p:spPr>
          <a:xfrm>
            <a:off x="8648021" y="3248362"/>
            <a:ext cx="48543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825">
                <a:solidFill>
                  <a:srgbClr val="000000"/>
                </a:solidFill>
                <a:latin typeface="Verdana"/>
                <a:ea typeface="+mn-ea"/>
              </a:rPr>
              <a:t>2035</a:t>
            </a:r>
            <a:endParaRPr lang="nl-NL" sz="825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136D131D-E93C-834F-2485-F1EC1C375C62}"/>
              </a:ext>
            </a:extLst>
          </p:cNvPr>
          <p:cNvCxnSpPr>
            <a:cxnSpLocks/>
            <a:stCxn id="34" idx="2"/>
            <a:endCxn id="5" idx="1"/>
          </p:cNvCxnSpPr>
          <p:nvPr/>
        </p:nvCxnSpPr>
        <p:spPr>
          <a:xfrm>
            <a:off x="644592" y="2960378"/>
            <a:ext cx="0" cy="515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2A49B692-DC29-FDDA-D59F-AA1506E51B26}"/>
              </a:ext>
            </a:extLst>
          </p:cNvPr>
          <p:cNvSpPr txBox="1"/>
          <p:nvPr/>
        </p:nvSpPr>
        <p:spPr>
          <a:xfrm>
            <a:off x="4395024" y="3241040"/>
            <a:ext cx="48543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825" dirty="0">
                <a:solidFill>
                  <a:srgbClr val="000000"/>
                </a:solidFill>
                <a:latin typeface="Verdana"/>
                <a:ea typeface="+mn-ea"/>
              </a:rPr>
              <a:t>2030</a:t>
            </a:r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8892D8BE-261D-6EF1-6AB2-D6DB0E0EE8E0}"/>
              </a:ext>
            </a:extLst>
          </p:cNvPr>
          <p:cNvSpPr/>
          <p:nvPr/>
        </p:nvSpPr>
        <p:spPr>
          <a:xfrm>
            <a:off x="2018451" y="1775264"/>
            <a:ext cx="1874639" cy="48399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Waarden van indicatoren voor bodemafdekking en vernietiging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B07637D6-76AB-C94D-F8DA-C3CAAE00A29B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2955770" y="2259255"/>
            <a:ext cx="0" cy="1184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F1BCBB1-EF13-BBC5-6FE1-65AF179B3A2D}"/>
              </a:ext>
            </a:extLst>
          </p:cNvPr>
          <p:cNvSpPr/>
          <p:nvPr/>
        </p:nvSpPr>
        <p:spPr>
          <a:xfrm>
            <a:off x="2018452" y="1494028"/>
            <a:ext cx="1874639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Elke 3 jaar bepalen:</a:t>
            </a:r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66FA01C5-2302-1167-462B-24AF0EBAFA2E}"/>
              </a:ext>
            </a:extLst>
          </p:cNvPr>
          <p:cNvSpPr/>
          <p:nvPr/>
        </p:nvSpPr>
        <p:spPr>
          <a:xfrm>
            <a:off x="4717089" y="2407171"/>
            <a:ext cx="1874639" cy="3510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Gegevens en informatie in register delen</a:t>
            </a:r>
          </a:p>
        </p:txBody>
      </p: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00463F0E-A57F-B359-A69F-B23F3F078014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5654408" y="2758171"/>
            <a:ext cx="0" cy="6935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CEF60D32-65BF-4FD3-9063-8E5B7634DF96}"/>
              </a:ext>
            </a:extLst>
          </p:cNvPr>
          <p:cNvSpPr/>
          <p:nvPr/>
        </p:nvSpPr>
        <p:spPr>
          <a:xfrm>
            <a:off x="4708348" y="661870"/>
            <a:ext cx="1874639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Elke 6 jaar rapporteren:</a:t>
            </a:r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5A586F82-7976-6982-6298-B1D656D10C58}"/>
              </a:ext>
            </a:extLst>
          </p:cNvPr>
          <p:cNvSpPr/>
          <p:nvPr/>
        </p:nvSpPr>
        <p:spPr>
          <a:xfrm>
            <a:off x="4704330" y="951442"/>
            <a:ext cx="1874639" cy="3510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Monitoring en beoordeling bodemgezondheid</a:t>
            </a:r>
          </a:p>
        </p:txBody>
      </p:sp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0B71417D-62CE-36C2-C947-82EAA35C7745}"/>
              </a:ext>
            </a:extLst>
          </p:cNvPr>
          <p:cNvSpPr/>
          <p:nvPr/>
        </p:nvSpPr>
        <p:spPr>
          <a:xfrm>
            <a:off x="4704330" y="1312586"/>
            <a:ext cx="1874639" cy="3510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Trend analyse bodemgezondheid</a:t>
            </a:r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F64C46F5-F291-7D05-B2E2-74DA8DA5494C}"/>
              </a:ext>
            </a:extLst>
          </p:cNvPr>
          <p:cNvSpPr/>
          <p:nvPr/>
        </p:nvSpPr>
        <p:spPr>
          <a:xfrm>
            <a:off x="50592" y="2476388"/>
            <a:ext cx="1188000" cy="48399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FFFFFF"/>
                </a:solidFill>
                <a:latin typeface="Verdana"/>
              </a:rPr>
              <a:t>Inwerkingtreding</a:t>
            </a: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38FFEA8E-453B-E028-3847-1871CFBF36DE}"/>
              </a:ext>
            </a:extLst>
          </p:cNvPr>
          <p:cNvSpPr/>
          <p:nvPr/>
        </p:nvSpPr>
        <p:spPr>
          <a:xfrm>
            <a:off x="621454" y="3589211"/>
            <a:ext cx="783000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3 jaar</a:t>
            </a:r>
          </a:p>
        </p:txBody>
      </p:sp>
      <p:sp>
        <p:nvSpPr>
          <p:cNvPr id="40" name="Rechthoek: afgeronde hoeken 39">
            <a:extLst>
              <a:ext uri="{FF2B5EF4-FFF2-40B4-BE49-F238E27FC236}">
                <a16:creationId xmlns:a16="http://schemas.microsoft.com/office/drawing/2014/main" id="{42E65EE5-56CA-9894-E991-2929E3353E4F}"/>
              </a:ext>
            </a:extLst>
          </p:cNvPr>
          <p:cNvSpPr/>
          <p:nvPr/>
        </p:nvSpPr>
        <p:spPr>
          <a:xfrm>
            <a:off x="1448244" y="3587782"/>
            <a:ext cx="918000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3 </a:t>
            </a:r>
            <a:r>
              <a:rPr lang="nl-NL" sz="900" dirty="0" err="1">
                <a:solidFill>
                  <a:srgbClr val="000000"/>
                </a:solidFill>
                <a:latin typeface="Verdana"/>
              </a:rPr>
              <a:t>jr</a:t>
            </a:r>
            <a:r>
              <a:rPr lang="nl-NL" sz="900" dirty="0">
                <a:solidFill>
                  <a:srgbClr val="000000"/>
                </a:solidFill>
                <a:latin typeface="Verdana"/>
              </a:rPr>
              <a:t> &amp; 3 </a:t>
            </a:r>
            <a:r>
              <a:rPr lang="nl-NL" sz="900" dirty="0" err="1">
                <a:solidFill>
                  <a:srgbClr val="000000"/>
                </a:solidFill>
                <a:latin typeface="Verdana"/>
              </a:rPr>
              <a:t>mnd</a:t>
            </a:r>
            <a:endParaRPr lang="nl-NL" sz="9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1" name="Rechthoek: afgeronde hoeken 40">
            <a:extLst>
              <a:ext uri="{FF2B5EF4-FFF2-40B4-BE49-F238E27FC236}">
                <a16:creationId xmlns:a16="http://schemas.microsoft.com/office/drawing/2014/main" id="{4071135F-6ADF-7EB4-9300-8520FA84269E}"/>
              </a:ext>
            </a:extLst>
          </p:cNvPr>
          <p:cNvSpPr/>
          <p:nvPr/>
        </p:nvSpPr>
        <p:spPr>
          <a:xfrm>
            <a:off x="3255064" y="3589211"/>
            <a:ext cx="783000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5 jaar</a:t>
            </a:r>
          </a:p>
        </p:txBody>
      </p:sp>
      <p:sp>
        <p:nvSpPr>
          <p:cNvPr id="43" name="Rechthoek: afgeronde hoeken 42">
            <a:extLst>
              <a:ext uri="{FF2B5EF4-FFF2-40B4-BE49-F238E27FC236}">
                <a16:creationId xmlns:a16="http://schemas.microsoft.com/office/drawing/2014/main" id="{150C716E-4673-F072-F031-39FC5CE4F024}"/>
              </a:ext>
            </a:extLst>
          </p:cNvPr>
          <p:cNvSpPr/>
          <p:nvPr/>
        </p:nvSpPr>
        <p:spPr>
          <a:xfrm>
            <a:off x="5054258" y="3582650"/>
            <a:ext cx="783000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6 jaar</a:t>
            </a:r>
          </a:p>
        </p:txBody>
      </p:sp>
      <p:sp>
        <p:nvSpPr>
          <p:cNvPr id="47" name="Rechthoek: afgeronde hoeken 46">
            <a:extLst>
              <a:ext uri="{FF2B5EF4-FFF2-40B4-BE49-F238E27FC236}">
                <a16:creationId xmlns:a16="http://schemas.microsoft.com/office/drawing/2014/main" id="{6F060226-A9B2-5315-9D80-7DD6A6416949}"/>
              </a:ext>
            </a:extLst>
          </p:cNvPr>
          <p:cNvSpPr/>
          <p:nvPr/>
        </p:nvSpPr>
        <p:spPr>
          <a:xfrm>
            <a:off x="5887488" y="3587782"/>
            <a:ext cx="918000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6 </a:t>
            </a:r>
            <a:r>
              <a:rPr lang="nl-NL" sz="900" dirty="0" err="1">
                <a:solidFill>
                  <a:srgbClr val="000000"/>
                </a:solidFill>
                <a:latin typeface="Verdana"/>
              </a:rPr>
              <a:t>jr</a:t>
            </a:r>
            <a:r>
              <a:rPr lang="nl-NL" sz="900" dirty="0">
                <a:solidFill>
                  <a:srgbClr val="000000"/>
                </a:solidFill>
                <a:latin typeface="Verdana"/>
              </a:rPr>
              <a:t> &amp; 6 </a:t>
            </a:r>
            <a:r>
              <a:rPr lang="nl-NL" sz="900" dirty="0" err="1">
                <a:solidFill>
                  <a:srgbClr val="000000"/>
                </a:solidFill>
                <a:latin typeface="Verdana"/>
              </a:rPr>
              <a:t>mnd</a:t>
            </a:r>
            <a:endParaRPr lang="nl-NL" sz="9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8" name="Rechthoek: afgeronde hoeken 47">
            <a:extLst>
              <a:ext uri="{FF2B5EF4-FFF2-40B4-BE49-F238E27FC236}">
                <a16:creationId xmlns:a16="http://schemas.microsoft.com/office/drawing/2014/main" id="{4E7CE37C-098E-B868-58FA-6FC19DD0C205}"/>
              </a:ext>
            </a:extLst>
          </p:cNvPr>
          <p:cNvSpPr/>
          <p:nvPr/>
        </p:nvSpPr>
        <p:spPr>
          <a:xfrm>
            <a:off x="6852405" y="3587782"/>
            <a:ext cx="918000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7 </a:t>
            </a:r>
            <a:r>
              <a:rPr lang="nl-NL" sz="900" dirty="0" err="1">
                <a:solidFill>
                  <a:srgbClr val="000000"/>
                </a:solidFill>
                <a:latin typeface="Verdana"/>
              </a:rPr>
              <a:t>jr</a:t>
            </a:r>
            <a:r>
              <a:rPr lang="nl-NL" sz="900" dirty="0">
                <a:solidFill>
                  <a:srgbClr val="000000"/>
                </a:solidFill>
                <a:latin typeface="Verdana"/>
              </a:rPr>
              <a:t> &amp; 6 </a:t>
            </a:r>
            <a:r>
              <a:rPr lang="nl-NL" sz="900" dirty="0" err="1">
                <a:solidFill>
                  <a:srgbClr val="000000"/>
                </a:solidFill>
                <a:latin typeface="Verdana"/>
              </a:rPr>
              <a:t>mnd</a:t>
            </a:r>
            <a:endParaRPr lang="nl-NL" sz="9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9" name="Rechthoek: afgeronde hoeken 48">
            <a:extLst>
              <a:ext uri="{FF2B5EF4-FFF2-40B4-BE49-F238E27FC236}">
                <a16:creationId xmlns:a16="http://schemas.microsoft.com/office/drawing/2014/main" id="{BE06417F-3BAF-ED90-705C-E8F19C54D37F}"/>
              </a:ext>
            </a:extLst>
          </p:cNvPr>
          <p:cNvSpPr/>
          <p:nvPr/>
        </p:nvSpPr>
        <p:spPr>
          <a:xfrm>
            <a:off x="618323" y="3891476"/>
            <a:ext cx="783000" cy="48399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Inwerking-treding aansluitende wetgeving</a:t>
            </a:r>
          </a:p>
        </p:txBody>
      </p:sp>
      <p:sp>
        <p:nvSpPr>
          <p:cNvPr id="50" name="Rechthoek: afgeronde hoeken 49">
            <a:extLst>
              <a:ext uri="{FF2B5EF4-FFF2-40B4-BE49-F238E27FC236}">
                <a16:creationId xmlns:a16="http://schemas.microsoft.com/office/drawing/2014/main" id="{466FDC4A-F962-4233-FC35-5D57AC5AFF44}"/>
              </a:ext>
            </a:extLst>
          </p:cNvPr>
          <p:cNvSpPr/>
          <p:nvPr/>
        </p:nvSpPr>
        <p:spPr>
          <a:xfrm>
            <a:off x="1457163" y="3890047"/>
            <a:ext cx="918000" cy="48399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Bodem-districten en eenheden delen met EC</a:t>
            </a:r>
          </a:p>
        </p:txBody>
      </p:sp>
      <p:sp>
        <p:nvSpPr>
          <p:cNvPr id="51" name="Rechthoek: afgeronde hoeken 50">
            <a:extLst>
              <a:ext uri="{FF2B5EF4-FFF2-40B4-BE49-F238E27FC236}">
                <a16:creationId xmlns:a16="http://schemas.microsoft.com/office/drawing/2014/main" id="{3594D57A-3E56-9CBD-2A98-18A886785737}"/>
              </a:ext>
            </a:extLst>
          </p:cNvPr>
          <p:cNvSpPr/>
          <p:nvPr/>
        </p:nvSpPr>
        <p:spPr>
          <a:xfrm>
            <a:off x="1452164" y="4396916"/>
            <a:ext cx="918000" cy="48399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Overzicht bevoegde overheden delen met EC</a:t>
            </a:r>
          </a:p>
        </p:txBody>
      </p:sp>
      <p:sp>
        <p:nvSpPr>
          <p:cNvPr id="53" name="Rechthoek: afgeronde hoeken 52">
            <a:extLst>
              <a:ext uri="{FF2B5EF4-FFF2-40B4-BE49-F238E27FC236}">
                <a16:creationId xmlns:a16="http://schemas.microsoft.com/office/drawing/2014/main" id="{1039146B-8096-B26D-0016-35F24E383518}"/>
              </a:ext>
            </a:extLst>
          </p:cNvPr>
          <p:cNvSpPr/>
          <p:nvPr/>
        </p:nvSpPr>
        <p:spPr>
          <a:xfrm>
            <a:off x="3255062" y="3891476"/>
            <a:ext cx="783000" cy="48399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Eerste metingen uitgevoerd</a:t>
            </a:r>
          </a:p>
        </p:txBody>
      </p:sp>
      <p:sp>
        <p:nvSpPr>
          <p:cNvPr id="54" name="Rechthoek: afgeronde hoeken 53">
            <a:extLst>
              <a:ext uri="{FF2B5EF4-FFF2-40B4-BE49-F238E27FC236}">
                <a16:creationId xmlns:a16="http://schemas.microsoft.com/office/drawing/2014/main" id="{D02B6059-9B84-BAA7-C564-1238E0ABE8E2}"/>
              </a:ext>
            </a:extLst>
          </p:cNvPr>
          <p:cNvSpPr/>
          <p:nvPr/>
        </p:nvSpPr>
        <p:spPr>
          <a:xfrm>
            <a:off x="5020920" y="3884915"/>
            <a:ext cx="816338" cy="48399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Eerste beoordeling bodem-gezondheid </a:t>
            </a:r>
          </a:p>
        </p:txBody>
      </p:sp>
      <p:sp>
        <p:nvSpPr>
          <p:cNvPr id="55" name="Rechthoek: afgeronde hoeken 54">
            <a:extLst>
              <a:ext uri="{FF2B5EF4-FFF2-40B4-BE49-F238E27FC236}">
                <a16:creationId xmlns:a16="http://schemas.microsoft.com/office/drawing/2014/main" id="{872769C0-9538-1ABA-DB57-0D9535444949}"/>
              </a:ext>
            </a:extLst>
          </p:cNvPr>
          <p:cNvSpPr/>
          <p:nvPr/>
        </p:nvSpPr>
        <p:spPr>
          <a:xfrm>
            <a:off x="5887487" y="3890047"/>
            <a:ext cx="918000" cy="48399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Eerste rapport delen met EC</a:t>
            </a:r>
          </a:p>
        </p:txBody>
      </p:sp>
      <p:sp>
        <p:nvSpPr>
          <p:cNvPr id="56" name="Rechthoek: afgeronde hoeken 55">
            <a:extLst>
              <a:ext uri="{FF2B5EF4-FFF2-40B4-BE49-F238E27FC236}">
                <a16:creationId xmlns:a16="http://schemas.microsoft.com/office/drawing/2014/main" id="{655590E4-54D5-C870-E102-E8BDE6EF5961}"/>
              </a:ext>
            </a:extLst>
          </p:cNvPr>
          <p:cNvSpPr/>
          <p:nvPr/>
        </p:nvSpPr>
        <p:spPr>
          <a:xfrm>
            <a:off x="6852405" y="3890047"/>
            <a:ext cx="918000" cy="48399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Evaluatie richtlijn tot nu toe door EC</a:t>
            </a:r>
          </a:p>
        </p:txBody>
      </p:sp>
      <p:sp>
        <p:nvSpPr>
          <p:cNvPr id="58" name="Rechthoek: afgeronde hoeken 57">
            <a:extLst>
              <a:ext uri="{FF2B5EF4-FFF2-40B4-BE49-F238E27FC236}">
                <a16:creationId xmlns:a16="http://schemas.microsoft.com/office/drawing/2014/main" id="{26D34B6D-E77D-A766-6971-EC19FB359B4C}"/>
              </a:ext>
            </a:extLst>
          </p:cNvPr>
          <p:cNvSpPr/>
          <p:nvPr/>
        </p:nvSpPr>
        <p:spPr>
          <a:xfrm>
            <a:off x="6913277" y="419586"/>
            <a:ext cx="1977463" cy="2770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FFFFFF"/>
                </a:solidFill>
                <a:latin typeface="Verdana"/>
              </a:rPr>
              <a:t>Algemeen</a:t>
            </a:r>
          </a:p>
        </p:txBody>
      </p:sp>
      <p:sp>
        <p:nvSpPr>
          <p:cNvPr id="59" name="Rechthoek: afgeronde hoeken 58">
            <a:extLst>
              <a:ext uri="{FF2B5EF4-FFF2-40B4-BE49-F238E27FC236}">
                <a16:creationId xmlns:a16="http://schemas.microsoft.com/office/drawing/2014/main" id="{651E7029-9449-9CAC-776C-BD21AD101302}"/>
              </a:ext>
            </a:extLst>
          </p:cNvPr>
          <p:cNvSpPr/>
          <p:nvPr/>
        </p:nvSpPr>
        <p:spPr>
          <a:xfrm>
            <a:off x="6907748" y="758748"/>
            <a:ext cx="1977463" cy="2770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FFFFFF"/>
                </a:solidFill>
                <a:latin typeface="Verdana"/>
              </a:rPr>
              <a:t>Monitoring en beoordeling bodemgezondheid</a:t>
            </a: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925F92F5-95E9-F6D9-2DD0-5E997D4E8208}"/>
              </a:ext>
            </a:extLst>
          </p:cNvPr>
          <p:cNvSpPr txBox="1"/>
          <p:nvPr/>
        </p:nvSpPr>
        <p:spPr>
          <a:xfrm>
            <a:off x="6907748" y="163676"/>
            <a:ext cx="7585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b="1" dirty="0">
                <a:solidFill>
                  <a:srgbClr val="000000"/>
                </a:solidFill>
                <a:latin typeface="Verdana"/>
                <a:ea typeface="+mn-ea"/>
              </a:rPr>
              <a:t>Legenda</a:t>
            </a:r>
            <a:endParaRPr lang="nl-NL" sz="825" b="1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5C7BCC05-F2F1-F120-D3AD-B00D8BFED204}"/>
              </a:ext>
            </a:extLst>
          </p:cNvPr>
          <p:cNvSpPr/>
          <p:nvPr/>
        </p:nvSpPr>
        <p:spPr>
          <a:xfrm>
            <a:off x="2422084" y="3587782"/>
            <a:ext cx="783000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4 jaar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4CADA1AC-D075-0B4F-2E66-B231171E6DFA}"/>
              </a:ext>
            </a:extLst>
          </p:cNvPr>
          <p:cNvSpPr/>
          <p:nvPr/>
        </p:nvSpPr>
        <p:spPr>
          <a:xfrm>
            <a:off x="2422082" y="3890047"/>
            <a:ext cx="783000" cy="4839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Vaststellen aanpak verontreinigingen</a:t>
            </a: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4A3D912E-3395-3B8A-79DB-D736B3444C7A}"/>
              </a:ext>
            </a:extLst>
          </p:cNvPr>
          <p:cNvSpPr/>
          <p:nvPr/>
        </p:nvSpPr>
        <p:spPr>
          <a:xfrm>
            <a:off x="5020920" y="4399303"/>
            <a:ext cx="1059305" cy="733119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Ondersteuning van de bodemgezondheid en bodemveerkracht op basis van de degradatieniveaus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ADDDB6C3-F2B1-C557-3BBE-CE834987F7D7}"/>
              </a:ext>
            </a:extLst>
          </p:cNvPr>
          <p:cNvSpPr/>
          <p:nvPr/>
        </p:nvSpPr>
        <p:spPr>
          <a:xfrm>
            <a:off x="7817322" y="3582650"/>
            <a:ext cx="783000" cy="27699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000000"/>
                </a:solidFill>
                <a:latin typeface="Verdana"/>
              </a:rPr>
              <a:t>10 jaar</a:t>
            </a:r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5D0DF145-8DE6-A9F1-94EC-DD9F1A072BE2}"/>
              </a:ext>
            </a:extLst>
          </p:cNvPr>
          <p:cNvSpPr/>
          <p:nvPr/>
        </p:nvSpPr>
        <p:spPr>
          <a:xfrm>
            <a:off x="7817322" y="3884915"/>
            <a:ext cx="783000" cy="61950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Alle locaties verdacht op </a:t>
            </a:r>
            <a:r>
              <a:rPr lang="nl-NL" sz="675" dirty="0" err="1">
                <a:solidFill>
                  <a:srgbClr val="FFFFFF"/>
                </a:solidFill>
                <a:latin typeface="Verdana"/>
              </a:rPr>
              <a:t>verontreinig-ing</a:t>
            </a:r>
            <a:r>
              <a:rPr lang="nl-NL" sz="675" dirty="0">
                <a:solidFill>
                  <a:srgbClr val="FFFFFF"/>
                </a:solidFill>
                <a:latin typeface="Verdana"/>
              </a:rPr>
              <a:t> vastgesteld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D1002E5D-5A36-F33D-2A73-3D54CE38059B}"/>
              </a:ext>
            </a:extLst>
          </p:cNvPr>
          <p:cNvSpPr/>
          <p:nvPr/>
        </p:nvSpPr>
        <p:spPr>
          <a:xfrm>
            <a:off x="2422082" y="4396916"/>
            <a:ext cx="783000" cy="4839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Register  verontreinig-de locaties opstellen</a:t>
            </a:r>
          </a:p>
        </p:txBody>
      </p:sp>
      <p:sp>
        <p:nvSpPr>
          <p:cNvPr id="36" name="Rechthoek: afgeronde hoeken 35">
            <a:extLst>
              <a:ext uri="{FF2B5EF4-FFF2-40B4-BE49-F238E27FC236}">
                <a16:creationId xmlns:a16="http://schemas.microsoft.com/office/drawing/2014/main" id="{FE6CEF64-2ECD-CD3E-6913-BAE1B54C50FC}"/>
              </a:ext>
            </a:extLst>
          </p:cNvPr>
          <p:cNvSpPr/>
          <p:nvPr/>
        </p:nvSpPr>
        <p:spPr>
          <a:xfrm>
            <a:off x="4704330" y="1678063"/>
            <a:ext cx="1874639" cy="3510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Voortgang van ondersteuning van bodemgezondheid en bodemveerkracht</a:t>
            </a:r>
          </a:p>
        </p:txBody>
      </p:sp>
      <p:sp>
        <p:nvSpPr>
          <p:cNvPr id="37" name="Rechthoek: afgeronde hoeken 36">
            <a:extLst>
              <a:ext uri="{FF2B5EF4-FFF2-40B4-BE49-F238E27FC236}">
                <a16:creationId xmlns:a16="http://schemas.microsoft.com/office/drawing/2014/main" id="{F3209B6D-8058-2F62-E16D-F84F92BEAD7A}"/>
              </a:ext>
            </a:extLst>
          </p:cNvPr>
          <p:cNvSpPr/>
          <p:nvPr/>
        </p:nvSpPr>
        <p:spPr>
          <a:xfrm>
            <a:off x="4717089" y="2043540"/>
            <a:ext cx="1874639" cy="35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Stand van zaken verontreinigde locaties</a:t>
            </a:r>
          </a:p>
        </p:txBody>
      </p:sp>
      <p:sp>
        <p:nvSpPr>
          <p:cNvPr id="42" name="Rechthoek: afgeronde hoeken 41">
            <a:extLst>
              <a:ext uri="{FF2B5EF4-FFF2-40B4-BE49-F238E27FC236}">
                <a16:creationId xmlns:a16="http://schemas.microsoft.com/office/drawing/2014/main" id="{1A8B87B3-BACD-FEFB-D199-B9732BE3F67E}"/>
              </a:ext>
            </a:extLst>
          </p:cNvPr>
          <p:cNvSpPr/>
          <p:nvPr/>
        </p:nvSpPr>
        <p:spPr>
          <a:xfrm>
            <a:off x="6913277" y="1095450"/>
            <a:ext cx="1977463" cy="2770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FFFFFF"/>
                </a:solidFill>
                <a:latin typeface="Verdana"/>
              </a:rPr>
              <a:t>Stimuleren van bodemveerkracht</a:t>
            </a:r>
          </a:p>
        </p:txBody>
      </p:sp>
      <p:sp>
        <p:nvSpPr>
          <p:cNvPr id="44" name="Rechthoek: afgeronde hoeken 43">
            <a:extLst>
              <a:ext uri="{FF2B5EF4-FFF2-40B4-BE49-F238E27FC236}">
                <a16:creationId xmlns:a16="http://schemas.microsoft.com/office/drawing/2014/main" id="{9A199F39-5324-4F3F-B85D-D999C64E2159}"/>
              </a:ext>
            </a:extLst>
          </p:cNvPr>
          <p:cNvSpPr/>
          <p:nvPr/>
        </p:nvSpPr>
        <p:spPr>
          <a:xfrm>
            <a:off x="6907748" y="1434613"/>
            <a:ext cx="1977463" cy="277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900" dirty="0">
                <a:solidFill>
                  <a:srgbClr val="FFFFFF"/>
                </a:solidFill>
                <a:latin typeface="Verdana"/>
              </a:rPr>
              <a:t>Identificeren en beheer van verontreinigde locaties</a:t>
            </a: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0906D8F6-B7F1-09DE-44A1-0F6B36FDC309}"/>
              </a:ext>
            </a:extLst>
          </p:cNvPr>
          <p:cNvSpPr/>
          <p:nvPr/>
        </p:nvSpPr>
        <p:spPr>
          <a:xfrm>
            <a:off x="6805488" y="163675"/>
            <a:ext cx="2221151" cy="17038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35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6" name="Titel 3">
            <a:extLst>
              <a:ext uri="{FF2B5EF4-FFF2-40B4-BE49-F238E27FC236}">
                <a16:creationId xmlns:a16="http://schemas.microsoft.com/office/drawing/2014/main" id="{03E8E0E0-93CA-FCED-83D7-BE36E87C971E}"/>
              </a:ext>
            </a:extLst>
          </p:cNvPr>
          <p:cNvSpPr txBox="1">
            <a:spLocks/>
          </p:cNvSpPr>
          <p:nvPr/>
        </p:nvSpPr>
        <p:spPr>
          <a:xfrm>
            <a:off x="475655" y="191082"/>
            <a:ext cx="3442282" cy="12380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buClrTx/>
              <a:buSzTx/>
              <a:defRPr/>
            </a:pPr>
            <a:r>
              <a:rPr lang="nl-NL" sz="2700" dirty="0">
                <a:solidFill>
                  <a:srgbClr val="017BC6"/>
                </a:solidFill>
                <a:latin typeface="Verdana"/>
              </a:rPr>
              <a:t>Tijdlijn EU Bodemmonitoringsrichtlijn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B4256032-61C3-61AC-C32F-89032F7789C0}"/>
              </a:ext>
            </a:extLst>
          </p:cNvPr>
          <p:cNvSpPr/>
          <p:nvPr/>
        </p:nvSpPr>
        <p:spPr>
          <a:xfrm>
            <a:off x="4059496" y="3884916"/>
            <a:ext cx="925472" cy="1233029"/>
          </a:xfrm>
          <a:prstGeom prst="roundRect">
            <a:avLst/>
          </a:prstGeom>
          <a:solidFill>
            <a:srgbClr val="CA005D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675" dirty="0">
                <a:solidFill>
                  <a:srgbClr val="FFFFFF"/>
                </a:solidFill>
                <a:latin typeface="Verdana"/>
              </a:rPr>
              <a:t>Overzicht/ eigen rapportage van bodem-maatregelen in andere EU-wetgeving plannen en programma’s (bijlage III)</a:t>
            </a: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073BA854-0994-F786-32E9-56E1ACA1EED2}"/>
              </a:ext>
            </a:extLst>
          </p:cNvPr>
          <p:cNvSpPr/>
          <p:nvPr/>
        </p:nvSpPr>
        <p:spPr>
          <a:xfrm>
            <a:off x="6080225" y="4825388"/>
            <a:ext cx="3003391" cy="5478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nl-NL" sz="135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23299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78" y="391903"/>
            <a:ext cx="7886700" cy="994172"/>
          </a:xfr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6035">
              <a:tabLst>
                <a:tab pos="1146572" algn="l"/>
              </a:tabLst>
            </a:pPr>
            <a:r>
              <a:rPr lang="nl-NL" dirty="0"/>
              <a:t>Proces implementatiewetgeving</a:t>
            </a:r>
          </a:p>
        </p:txBody>
      </p:sp>
      <p:sp>
        <p:nvSpPr>
          <p:cNvPr id="4" name="PIJL-RECHTS 3"/>
          <p:cNvSpPr/>
          <p:nvPr/>
        </p:nvSpPr>
        <p:spPr>
          <a:xfrm>
            <a:off x="264523" y="1273628"/>
            <a:ext cx="8815184" cy="19594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13269" y="674165"/>
            <a:ext cx="552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137023" y="666407"/>
            <a:ext cx="552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2026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299562" y="652120"/>
            <a:ext cx="552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2027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462917" y="666407"/>
            <a:ext cx="552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2028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616882" y="681918"/>
            <a:ext cx="5520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2029</a:t>
            </a:r>
          </a:p>
        </p:txBody>
      </p:sp>
      <p:sp>
        <p:nvSpPr>
          <p:cNvPr id="11" name="Rechthoek 10"/>
          <p:cNvSpPr/>
          <p:nvPr/>
        </p:nvSpPr>
        <p:spPr>
          <a:xfrm>
            <a:off x="1827196" y="1613378"/>
            <a:ext cx="2213935" cy="491318"/>
          </a:xfrm>
          <a:prstGeom prst="rect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4044504" y="2156419"/>
            <a:ext cx="300637" cy="4114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4552184" y="2636269"/>
            <a:ext cx="1123342" cy="41148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5714733" y="3170348"/>
            <a:ext cx="1221525" cy="41148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6969091" y="3660141"/>
            <a:ext cx="1320401" cy="41148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8415170" y="4125327"/>
            <a:ext cx="372867" cy="414188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Rechte verbindingslijn 19"/>
          <p:cNvCxnSpPr/>
          <p:nvPr/>
        </p:nvCxnSpPr>
        <p:spPr>
          <a:xfrm flipH="1">
            <a:off x="1667496" y="1129290"/>
            <a:ext cx="1981" cy="393367"/>
          </a:xfrm>
          <a:prstGeom prst="line">
            <a:avLst/>
          </a:prstGeom>
          <a:ln w="38100">
            <a:solidFill>
              <a:srgbClr val="CC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vak 20"/>
          <p:cNvSpPr txBox="1"/>
          <p:nvPr/>
        </p:nvSpPr>
        <p:spPr>
          <a:xfrm>
            <a:off x="2397509" y="893173"/>
            <a:ext cx="7973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1/8/25–31/9/26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83663" y="1607146"/>
            <a:ext cx="158062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Uitdenken, keuzes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maken, schrijven, collegiale toets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2868389" y="2172539"/>
            <a:ext cx="136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Internetconsultatie,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externe toetsen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3653264" y="2680832"/>
            <a:ext cx="112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MR, RvS,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nader rapport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4353124" y="3283318"/>
            <a:ext cx="11299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Tweede Kamer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6141757" y="3764646"/>
            <a:ext cx="11299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Eerste Kamer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7451240" y="4164696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Ondertekening, publicatie</a:t>
            </a:r>
            <a:r>
              <a:rPr kumimoji="0" lang="nl-NL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VVM</a:t>
            </a:r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Rechthoek 30"/>
          <p:cNvSpPr/>
          <p:nvPr/>
        </p:nvSpPr>
        <p:spPr>
          <a:xfrm>
            <a:off x="7451240" y="4128035"/>
            <a:ext cx="1099661" cy="411480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hthoek 31"/>
          <p:cNvSpPr/>
          <p:nvPr/>
        </p:nvSpPr>
        <p:spPr>
          <a:xfrm>
            <a:off x="583662" y="1610673"/>
            <a:ext cx="2019929" cy="493841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hthoek 32"/>
          <p:cNvSpPr/>
          <p:nvPr/>
        </p:nvSpPr>
        <p:spPr>
          <a:xfrm>
            <a:off x="2911194" y="2153567"/>
            <a:ext cx="1129937" cy="41148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3684009" y="2629895"/>
            <a:ext cx="853036" cy="41148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hthoek 34"/>
          <p:cNvSpPr/>
          <p:nvPr/>
        </p:nvSpPr>
        <p:spPr>
          <a:xfrm>
            <a:off x="4218233" y="3170348"/>
            <a:ext cx="1764828" cy="41148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hthoek 35"/>
          <p:cNvSpPr/>
          <p:nvPr/>
        </p:nvSpPr>
        <p:spPr>
          <a:xfrm>
            <a:off x="6141758" y="3660141"/>
            <a:ext cx="1320400" cy="411480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echthoek 36"/>
          <p:cNvSpPr/>
          <p:nvPr/>
        </p:nvSpPr>
        <p:spPr>
          <a:xfrm>
            <a:off x="8810390" y="4611101"/>
            <a:ext cx="61097" cy="414189"/>
          </a:xfrm>
          <a:prstGeom prst="rect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Tekstvak 37"/>
          <p:cNvSpPr txBox="1"/>
          <p:nvPr/>
        </p:nvSpPr>
        <p:spPr>
          <a:xfrm>
            <a:off x="8126087" y="4650471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Inwerking-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treding</a:t>
            </a:r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echthoek 38"/>
          <p:cNvSpPr/>
          <p:nvPr/>
        </p:nvSpPr>
        <p:spPr>
          <a:xfrm>
            <a:off x="8144016" y="4613810"/>
            <a:ext cx="665392" cy="411480"/>
          </a:xfrm>
          <a:prstGeom prst="rect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3" name="Rechte verbindingslijn 52"/>
          <p:cNvCxnSpPr/>
          <p:nvPr/>
        </p:nvCxnSpPr>
        <p:spPr>
          <a:xfrm>
            <a:off x="2409304" y="1276597"/>
            <a:ext cx="0" cy="1501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259035" y="1269454"/>
            <a:ext cx="0" cy="1501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/>
          <p:nvPr/>
        </p:nvCxnSpPr>
        <p:spPr>
          <a:xfrm>
            <a:off x="4573860" y="1276597"/>
            <a:ext cx="0" cy="1501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57"/>
          <p:cNvCxnSpPr/>
          <p:nvPr/>
        </p:nvCxnSpPr>
        <p:spPr>
          <a:xfrm>
            <a:off x="6731273" y="1283741"/>
            <a:ext cx="0" cy="1501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/>
          <p:nvPr/>
        </p:nvCxnSpPr>
        <p:spPr>
          <a:xfrm>
            <a:off x="8888685" y="1269454"/>
            <a:ext cx="0" cy="1501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59"/>
          <p:cNvCxnSpPr/>
          <p:nvPr/>
        </p:nvCxnSpPr>
        <p:spPr>
          <a:xfrm flipH="1">
            <a:off x="4039939" y="1110779"/>
            <a:ext cx="1981" cy="393367"/>
          </a:xfrm>
          <a:prstGeom prst="line">
            <a:avLst/>
          </a:prstGeom>
          <a:ln w="38100">
            <a:solidFill>
              <a:srgbClr val="CC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/>
          <p:cNvCxnSpPr/>
          <p:nvPr/>
        </p:nvCxnSpPr>
        <p:spPr>
          <a:xfrm flipH="1">
            <a:off x="4107391" y="1131264"/>
            <a:ext cx="1981" cy="393367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/>
          <p:cNvCxnSpPr/>
          <p:nvPr/>
        </p:nvCxnSpPr>
        <p:spPr>
          <a:xfrm flipH="1">
            <a:off x="4354690" y="1122537"/>
            <a:ext cx="1981" cy="393367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63"/>
          <p:cNvCxnSpPr/>
          <p:nvPr/>
        </p:nvCxnSpPr>
        <p:spPr>
          <a:xfrm flipH="1">
            <a:off x="5634271" y="1171751"/>
            <a:ext cx="1981" cy="393367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/>
          <p:cNvCxnSpPr/>
          <p:nvPr/>
        </p:nvCxnSpPr>
        <p:spPr>
          <a:xfrm flipH="1">
            <a:off x="5674319" y="1171751"/>
            <a:ext cx="1981" cy="393367"/>
          </a:xfrm>
          <a:prstGeom prst="line">
            <a:avLst/>
          </a:prstGeom>
          <a:ln w="38100">
            <a:solidFill>
              <a:srgbClr val="3366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66"/>
          <p:cNvCxnSpPr/>
          <p:nvPr/>
        </p:nvCxnSpPr>
        <p:spPr>
          <a:xfrm flipH="1">
            <a:off x="6906986" y="1126422"/>
            <a:ext cx="1981" cy="393367"/>
          </a:xfrm>
          <a:prstGeom prst="line">
            <a:avLst/>
          </a:prstGeom>
          <a:ln w="38100">
            <a:solidFill>
              <a:srgbClr val="3366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67"/>
          <p:cNvCxnSpPr/>
          <p:nvPr/>
        </p:nvCxnSpPr>
        <p:spPr>
          <a:xfrm flipH="1">
            <a:off x="6951708" y="1126727"/>
            <a:ext cx="1981" cy="393367"/>
          </a:xfrm>
          <a:prstGeom prst="line">
            <a:avLst/>
          </a:prstGeom>
          <a:ln w="38100">
            <a:solidFill>
              <a:srgbClr val="3366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chte verbindingslijn 68"/>
          <p:cNvCxnSpPr/>
          <p:nvPr/>
        </p:nvCxnSpPr>
        <p:spPr>
          <a:xfrm flipH="1">
            <a:off x="8380170" y="1127793"/>
            <a:ext cx="1981" cy="393367"/>
          </a:xfrm>
          <a:prstGeom prst="line">
            <a:avLst/>
          </a:prstGeom>
          <a:ln w="38100">
            <a:solidFill>
              <a:srgbClr val="3366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Rechte verbindingslijn 69"/>
          <p:cNvCxnSpPr/>
          <p:nvPr/>
        </p:nvCxnSpPr>
        <p:spPr>
          <a:xfrm flipH="1">
            <a:off x="8415171" y="1127601"/>
            <a:ext cx="1981" cy="393367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70"/>
          <p:cNvCxnSpPr/>
          <p:nvPr/>
        </p:nvCxnSpPr>
        <p:spPr>
          <a:xfrm flipH="1">
            <a:off x="8778390" y="1127511"/>
            <a:ext cx="1981" cy="393367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/>
          <p:cNvCxnSpPr/>
          <p:nvPr/>
        </p:nvCxnSpPr>
        <p:spPr>
          <a:xfrm flipH="1">
            <a:off x="8800513" y="1127826"/>
            <a:ext cx="1981" cy="393367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kstvak 72"/>
          <p:cNvSpPr txBox="1"/>
          <p:nvPr/>
        </p:nvSpPr>
        <p:spPr>
          <a:xfrm>
            <a:off x="3956673" y="825032"/>
            <a:ext cx="396451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50" b="1" dirty="0">
                <a:solidFill>
                  <a:srgbClr val="006600"/>
                </a:solidFill>
                <a:latin typeface="Aptos" panose="02110004020202020204"/>
              </a:rPr>
              <a:t>1/11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750" b="1" dirty="0">
                <a:solidFill>
                  <a:srgbClr val="006600"/>
                </a:solidFill>
                <a:latin typeface="Aptos" panose="02110004020202020204"/>
              </a:rPr>
              <a:t>1/12</a:t>
            </a:r>
          </a:p>
        </p:txBody>
      </p:sp>
      <p:sp>
        <p:nvSpPr>
          <p:cNvPr id="51" name="Tekstvak 50"/>
          <p:cNvSpPr txBox="1"/>
          <p:nvPr/>
        </p:nvSpPr>
        <p:spPr>
          <a:xfrm>
            <a:off x="4304890" y="828879"/>
            <a:ext cx="464310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50" b="1" dirty="0">
                <a:solidFill>
                  <a:srgbClr val="006600"/>
                </a:solidFill>
                <a:latin typeface="Aptos" panose="02110004020202020204"/>
              </a:rPr>
              <a:t>1/1/27</a:t>
            </a:r>
            <a:endParaRPr kumimoji="0" lang="nl-NL" sz="75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1/3/27</a:t>
            </a:r>
          </a:p>
        </p:txBody>
      </p:sp>
      <p:sp>
        <p:nvSpPr>
          <p:cNvPr id="52" name="Tekstvak 51"/>
          <p:cNvSpPr txBox="1"/>
          <p:nvPr/>
        </p:nvSpPr>
        <p:spPr>
          <a:xfrm>
            <a:off x="5476465" y="803203"/>
            <a:ext cx="849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50" b="1" dirty="0">
                <a:solidFill>
                  <a:srgbClr val="336699"/>
                </a:solidFill>
                <a:latin typeface="Aptos" panose="02110004020202020204"/>
              </a:rPr>
              <a:t>31</a:t>
            </a:r>
            <a:r>
              <a:rPr kumimoji="0" lang="nl-NL" sz="75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/5/27–25/1/28</a:t>
            </a:r>
          </a:p>
        </p:txBody>
      </p:sp>
      <p:sp>
        <p:nvSpPr>
          <p:cNvPr id="54" name="Tekstvak 53"/>
          <p:cNvSpPr txBox="1"/>
          <p:nvPr/>
        </p:nvSpPr>
        <p:spPr>
          <a:xfrm>
            <a:off x="7340984" y="893173"/>
            <a:ext cx="60016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1/2-28/8</a:t>
            </a:r>
          </a:p>
        </p:txBody>
      </p:sp>
      <p:sp>
        <p:nvSpPr>
          <p:cNvPr id="55" name="Tekstvak 54"/>
          <p:cNvSpPr txBox="1"/>
          <p:nvPr/>
        </p:nvSpPr>
        <p:spPr>
          <a:xfrm>
            <a:off x="8384811" y="806834"/>
            <a:ext cx="4270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30/8-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16/12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8720567" y="871128"/>
            <a:ext cx="42704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16/12</a:t>
            </a:r>
          </a:p>
        </p:txBody>
      </p:sp>
    </p:spTree>
    <p:extLst>
      <p:ext uri="{BB962C8B-B14F-4D97-AF65-F5344CB8AC3E}">
        <p14:creationId xmlns:p14="http://schemas.microsoft.com/office/powerpoint/2010/main" val="363992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3CBB-BFED-4F9D-DC8D-A98C466EF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6A13628-27BE-3B24-99DE-8B47109F0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" r="400" b="23317"/>
          <a:stretch>
            <a:fillRect/>
          </a:stretch>
        </p:blipFill>
        <p:spPr bwMode="auto">
          <a:xfrm>
            <a:off x="285018" y="723803"/>
            <a:ext cx="8535454" cy="4312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7FAA01-D682-FD65-58A7-6EAEBA1AC5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914900" y="4666060"/>
            <a:ext cx="3754042" cy="241556"/>
          </a:xfrm>
        </p:spPr>
        <p:txBody>
          <a:bodyPr vert="horz" lIns="68580" tIns="34290" rIns="0" bIns="34290" rtlCol="0" anchor="b" anchorCtr="0">
            <a:normAutofit/>
          </a:bodyPr>
          <a:lstStyle/>
          <a:p>
            <a:pPr algn="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defRPr/>
            </a:pPr>
            <a:fld id="{10A0A6AF-03C5-477E-939A-E28F7E7F05EA}" type="slidenum">
              <a:rPr lang="nl-NL" sz="788">
                <a:solidFill>
                  <a:srgbClr val="FFFFFF">
                    <a:lumMod val="65000"/>
                  </a:srgbClr>
                </a:solidFill>
                <a:latin typeface="Verdana"/>
                <a:ea typeface="+mn-ea"/>
              </a:rPr>
              <a:pPr algn="r"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defRPr/>
              </a:pPr>
              <a:t>17</a:t>
            </a:fld>
            <a:endParaRPr lang="nl-NL" sz="788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A2FF22D-110A-69D5-B903-1A8CAE9DFCA2}"/>
              </a:ext>
            </a:extLst>
          </p:cNvPr>
          <p:cNvSpPr txBox="1"/>
          <p:nvPr/>
        </p:nvSpPr>
        <p:spPr>
          <a:xfrm>
            <a:off x="6948264" y="1373899"/>
            <a:ext cx="2016224" cy="17403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17BC6"/>
              </a:buClr>
              <a:buSzPct val="80000"/>
              <a:defRPr/>
            </a:pPr>
            <a:r>
              <a:rPr lang="nl-NL" sz="1350" dirty="0">
                <a:solidFill>
                  <a:srgbClr val="000000"/>
                </a:solidFill>
                <a:latin typeface="Verdana"/>
                <a:ea typeface="+mn-ea"/>
              </a:rPr>
              <a:t>Implementatie aan de hand van 8 sporen</a:t>
            </a:r>
          </a:p>
          <a:p>
            <a:pPr defTabSz="685800" fontAlgn="auto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17BC6"/>
              </a:buClr>
              <a:buSzPct val="80000"/>
              <a:defRPr/>
            </a:pPr>
            <a:r>
              <a:rPr lang="nl-NL" sz="1350" dirty="0">
                <a:solidFill>
                  <a:srgbClr val="000000"/>
                </a:solidFill>
                <a:latin typeface="Verdana"/>
                <a:ea typeface="+mn-ea"/>
              </a:rPr>
              <a:t>Elk spoor heeft een eigen team (expertise)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79FD7F4-7C1C-381B-4606-DB040875B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64" y="534395"/>
            <a:ext cx="8192691" cy="711035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nl-NL" b="0" kern="1200" baseline="0" dirty="0">
                <a:latin typeface="+mj-lt"/>
                <a:ea typeface="+mj-ea"/>
                <a:cs typeface="+mj-cs"/>
              </a:rPr>
              <a:t>Implementatie</a:t>
            </a:r>
          </a:p>
        </p:txBody>
      </p:sp>
    </p:spTree>
    <p:extLst>
      <p:ext uri="{BB962C8B-B14F-4D97-AF65-F5344CB8AC3E}">
        <p14:creationId xmlns:p14="http://schemas.microsoft.com/office/powerpoint/2010/main" val="186753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Mariska van Hintum - Senior jurist Natuur en Stikstof | LinkedIn">
            <a:extLst>
              <a:ext uri="{FF2B5EF4-FFF2-40B4-BE49-F238E27FC236}">
                <a16:creationId xmlns:a16="http://schemas.microsoft.com/office/drawing/2014/main" id="{8BAAB52A-E005-F1A3-ADC0-09628D2D8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r="9083" b="-1"/>
          <a:stretch>
            <a:fillRect/>
          </a:stretch>
        </p:blipFill>
        <p:spPr bwMode="auto">
          <a:xfrm flipH="1">
            <a:off x="166443" y="2484124"/>
            <a:ext cx="1691597" cy="236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3A3EC5B-FD9F-A73E-4B10-4290727F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8" r="21209" b="4"/>
          <a:stretch>
            <a:fillRect/>
          </a:stretch>
        </p:blipFill>
        <p:spPr>
          <a:xfrm>
            <a:off x="3714819" y="2499660"/>
            <a:ext cx="1691597" cy="23664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2B007A7-F53B-2703-81A1-7E3058C5C8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90" r="21257" b="-4"/>
          <a:stretch>
            <a:fillRect/>
          </a:stretch>
        </p:blipFill>
        <p:spPr>
          <a:xfrm>
            <a:off x="1943492" y="2492541"/>
            <a:ext cx="1691597" cy="2366429"/>
          </a:xfrm>
          <a:prstGeom prst="rect">
            <a:avLst/>
          </a:prstGeom>
        </p:spPr>
      </p:pic>
      <p:pic>
        <p:nvPicPr>
          <p:cNvPr id="1026" name="Picture 2" descr="Marinka Wildeman - Beleidsmedewerker | LinkedIn">
            <a:extLst>
              <a:ext uri="{FF2B5EF4-FFF2-40B4-BE49-F238E27FC236}">
                <a16:creationId xmlns:a16="http://schemas.microsoft.com/office/drawing/2014/main" id="{3FB5B591-44D8-EE41-B1C9-D489A7E7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r="16507" b="-1"/>
          <a:stretch>
            <a:fillRect/>
          </a:stretch>
        </p:blipFill>
        <p:spPr bwMode="auto">
          <a:xfrm>
            <a:off x="5481950" y="2499660"/>
            <a:ext cx="1691597" cy="236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ke Oostra (@auke_oostra) / Posts / X">
            <a:extLst>
              <a:ext uri="{FF2B5EF4-FFF2-40B4-BE49-F238E27FC236}">
                <a16:creationId xmlns:a16="http://schemas.microsoft.com/office/drawing/2014/main" id="{BFC735B5-B926-0ECB-CF38-A5A59E48A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2" r="8923" b="-2"/>
          <a:stretch>
            <a:fillRect/>
          </a:stretch>
        </p:blipFill>
        <p:spPr bwMode="auto">
          <a:xfrm>
            <a:off x="7265363" y="2514538"/>
            <a:ext cx="1691597" cy="236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E318B633-A105-431C-2DFF-A92B85001483}"/>
              </a:ext>
            </a:extLst>
          </p:cNvPr>
          <p:cNvSpPr txBox="1"/>
          <p:nvPr/>
        </p:nvSpPr>
        <p:spPr>
          <a:xfrm>
            <a:off x="132289" y="974321"/>
            <a:ext cx="1691597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40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Spoor 1</a:t>
            </a:r>
            <a:r>
              <a:rPr lang="nl-NL" sz="1400" dirty="0">
                <a:solidFill>
                  <a:prstClr val="black"/>
                </a:solidFill>
                <a:latin typeface="Aptos" panose="02110004020202020204"/>
                <a:ea typeface="+mn-ea"/>
              </a:rPr>
              <a:t> juridische omzetting;</a:t>
            </a:r>
            <a:endParaRPr lang="nl-NL" dirty="0"/>
          </a:p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40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Spoor 2</a:t>
            </a:r>
            <a:r>
              <a:rPr lang="nl-NL" sz="1400" dirty="0">
                <a:solidFill>
                  <a:prstClr val="black"/>
                </a:solidFill>
                <a:latin typeface="Aptos" panose="02110004020202020204"/>
                <a:ea typeface="+mn-ea"/>
              </a:rPr>
              <a:t> districten, eenheden en bevoegde autoriteiten</a:t>
            </a:r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2E71026-475E-CD38-8F9A-347F1DEEFD53}"/>
              </a:ext>
            </a:extLst>
          </p:cNvPr>
          <p:cNvSpPr txBox="1"/>
          <p:nvPr/>
        </p:nvSpPr>
        <p:spPr>
          <a:xfrm>
            <a:off x="5401673" y="987160"/>
            <a:ext cx="1683315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Spoor 6 </a:t>
            </a: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stimuleren bodemveerkracht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32E2F3C-9361-71C9-EA5A-DF0E84D59D0B}"/>
              </a:ext>
            </a:extLst>
          </p:cNvPr>
          <p:cNvSpPr txBox="1"/>
          <p:nvPr/>
        </p:nvSpPr>
        <p:spPr>
          <a:xfrm>
            <a:off x="1912190" y="988611"/>
            <a:ext cx="1691597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40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Spoor 3 </a:t>
            </a:r>
            <a:r>
              <a:rPr lang="nl-NL" sz="1400" dirty="0">
                <a:solidFill>
                  <a:prstClr val="black"/>
                </a:solidFill>
                <a:latin typeface="Aptos" panose="02110004020202020204"/>
                <a:ea typeface="+mn-ea"/>
              </a:rPr>
              <a:t>monitoren &amp; beoordelen </a:t>
            </a:r>
            <a:r>
              <a:rPr lang="nl-NL" sz="1400" dirty="0" err="1">
                <a:solidFill>
                  <a:prstClr val="black"/>
                </a:solidFill>
                <a:latin typeface="Aptos" panose="02110004020202020204"/>
                <a:ea typeface="+mn-ea"/>
              </a:rPr>
              <a:t>bodemgezondheid</a:t>
            </a:r>
            <a:r>
              <a:rPr lang="nl-NL" sz="1400" b="1" dirty="0" err="1">
                <a:solidFill>
                  <a:prstClr val="black"/>
                </a:solidFill>
                <a:latin typeface="Aptos" panose="02110004020202020204"/>
                <a:ea typeface="+mn-ea"/>
              </a:rPr>
              <a:t>Spoor</a:t>
            </a:r>
            <a:r>
              <a:rPr lang="nl-NL" sz="140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 4</a:t>
            </a:r>
            <a:r>
              <a:rPr lang="nl-NL" sz="1400" dirty="0">
                <a:solidFill>
                  <a:prstClr val="black"/>
                </a:solidFill>
                <a:latin typeface="Aptos" panose="02110004020202020204"/>
                <a:ea typeface="+mn-ea"/>
              </a:rPr>
              <a:t> streef- en trigger waarden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CCE019A-681E-D292-7CA4-CDCC7B581233}"/>
              </a:ext>
            </a:extLst>
          </p:cNvPr>
          <p:cNvSpPr txBox="1"/>
          <p:nvPr/>
        </p:nvSpPr>
        <p:spPr>
          <a:xfrm>
            <a:off x="7145834" y="953346"/>
            <a:ext cx="1691597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Spoor 8</a:t>
            </a: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 beheer van verontreinigde locaties 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532056B3-74BB-DD91-0F50-2EDAF6F17739}"/>
              </a:ext>
            </a:extLst>
          </p:cNvPr>
          <p:cNvSpPr txBox="1"/>
          <p:nvPr/>
        </p:nvSpPr>
        <p:spPr>
          <a:xfrm>
            <a:off x="3692100" y="990581"/>
            <a:ext cx="1733597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40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Spoor 5 </a:t>
            </a:r>
            <a:r>
              <a:rPr lang="nl-NL" sz="1400" dirty="0">
                <a:solidFill>
                  <a:prstClr val="black"/>
                </a:solidFill>
                <a:latin typeface="Aptos" panose="02110004020202020204"/>
                <a:ea typeface="+mn-ea"/>
              </a:rPr>
              <a:t>data, informatie en rapportage, </a:t>
            </a:r>
            <a:endParaRPr lang="nl-NL"/>
          </a:p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40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Spoor 7</a:t>
            </a:r>
            <a:r>
              <a:rPr lang="nl-NL" sz="1400" dirty="0">
                <a:solidFill>
                  <a:prstClr val="black"/>
                </a:solidFill>
                <a:latin typeface="Aptos" panose="02110004020202020204"/>
                <a:ea typeface="+mn-ea"/>
              </a:rPr>
              <a:t> bodemafdekking &amp; bodemverwijdering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18B76E6-2A45-1089-0940-9B9B6DA83612}"/>
              </a:ext>
            </a:extLst>
          </p:cNvPr>
          <p:cNvSpPr txBox="1"/>
          <p:nvPr/>
        </p:nvSpPr>
        <p:spPr>
          <a:xfrm>
            <a:off x="170837" y="4798065"/>
            <a:ext cx="16915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Mariska van Hintum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814A685-3CE9-A437-0E57-3E7F9ADFE3A2}"/>
              </a:ext>
            </a:extLst>
          </p:cNvPr>
          <p:cNvSpPr txBox="1"/>
          <p:nvPr/>
        </p:nvSpPr>
        <p:spPr>
          <a:xfrm>
            <a:off x="3689117" y="4795404"/>
            <a:ext cx="16915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Marieke de Vries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D854B4C-780E-7792-AD8E-5353C80E1DA9}"/>
              </a:ext>
            </a:extLst>
          </p:cNvPr>
          <p:cNvSpPr txBox="1"/>
          <p:nvPr/>
        </p:nvSpPr>
        <p:spPr>
          <a:xfrm>
            <a:off x="1993204" y="4780642"/>
            <a:ext cx="16915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Angelique Vermeer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2AE351F-383C-2C9C-BD02-D5AB9E795E7B}"/>
              </a:ext>
            </a:extLst>
          </p:cNvPr>
          <p:cNvSpPr txBox="1"/>
          <p:nvPr/>
        </p:nvSpPr>
        <p:spPr>
          <a:xfrm>
            <a:off x="5490091" y="4798065"/>
            <a:ext cx="16915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Marinka Wildeman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CFF109-416A-60B5-C19F-8775AFDCE3E5}"/>
              </a:ext>
            </a:extLst>
          </p:cNvPr>
          <p:cNvSpPr txBox="1"/>
          <p:nvPr/>
        </p:nvSpPr>
        <p:spPr>
          <a:xfrm>
            <a:off x="7257222" y="4795971"/>
            <a:ext cx="16915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Auke Oostra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73CB63F-D4DC-E13E-5FD2-6B25BEB8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9" y="480618"/>
            <a:ext cx="6230880" cy="578941"/>
          </a:xfrm>
        </p:spPr>
        <p:txBody>
          <a:bodyPr/>
          <a:lstStyle/>
          <a:p>
            <a:r>
              <a:rPr lang="nl-NL" dirty="0"/>
              <a:t>Trekkers van de sporen</a:t>
            </a:r>
          </a:p>
        </p:txBody>
      </p:sp>
    </p:spTree>
    <p:extLst>
      <p:ext uri="{BB962C8B-B14F-4D97-AF65-F5344CB8AC3E}">
        <p14:creationId xmlns:p14="http://schemas.microsoft.com/office/powerpoint/2010/main" val="143193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r Nicanci - Ministerie van Infrastructuur en Waterstaat ...">
            <a:extLst>
              <a:ext uri="{FF2B5EF4-FFF2-40B4-BE49-F238E27FC236}">
                <a16:creationId xmlns:a16="http://schemas.microsoft.com/office/drawing/2014/main" id="{A53C593E-ADEC-4733-EC7D-7E2BBC90E5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0" y="2388702"/>
            <a:ext cx="2286001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83849CF-C614-A7D4-A229-FFF8650F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29" y="2568179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6E3A29-1843-EE06-4895-46213F09E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29" y="2682479"/>
            <a:ext cx="7144" cy="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ick Figure Judge Stock Illustrations – 151 Stick Figure Judge Stock  Illustrations, Vectors &amp; Clipart - Dreamstime">
            <a:extLst>
              <a:ext uri="{FF2B5EF4-FFF2-40B4-BE49-F238E27FC236}">
                <a16:creationId xmlns:a16="http://schemas.microsoft.com/office/drawing/2014/main" id="{51D26EB2-EE2C-3D2B-52D4-2B729B3AF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17083" r="28889" b="12500"/>
          <a:stretch/>
        </p:blipFill>
        <p:spPr bwMode="auto">
          <a:xfrm>
            <a:off x="6753047" y="2202339"/>
            <a:ext cx="1435839" cy="25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FF51D9F8-8A29-33ED-AE79-B7281541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9774" y="750556"/>
            <a:ext cx="7886700" cy="994172"/>
          </a:xfrm>
        </p:spPr>
        <p:txBody>
          <a:bodyPr/>
          <a:lstStyle/>
          <a:p>
            <a:pPr algn="ctr"/>
            <a:r>
              <a:rPr lang="nl-NL" dirty="0"/>
              <a:t>Voorstellen implementatieteam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EBD5009-0317-EEA0-B349-7BC8C8709BBF}"/>
              </a:ext>
            </a:extLst>
          </p:cNvPr>
          <p:cNvSpPr txBox="1"/>
          <p:nvPr/>
        </p:nvSpPr>
        <p:spPr>
          <a:xfrm>
            <a:off x="783110" y="1785811"/>
            <a:ext cx="2198898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Projectsecretaris </a:t>
            </a:r>
            <a:br>
              <a:rPr lang="nl-NL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</a:br>
            <a:r>
              <a:rPr lang="nl-NL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&amp; Spoor 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60F2E9E-780B-721E-7B4F-374FA81798A0}"/>
              </a:ext>
            </a:extLst>
          </p:cNvPr>
          <p:cNvSpPr txBox="1"/>
          <p:nvPr/>
        </p:nvSpPr>
        <p:spPr>
          <a:xfrm>
            <a:off x="3666511" y="1889685"/>
            <a:ext cx="2286001" cy="3000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Projectleider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ABC2F20-9481-7935-C034-071A6013C1FC}"/>
              </a:ext>
            </a:extLst>
          </p:cNvPr>
          <p:cNvSpPr txBox="1"/>
          <p:nvPr/>
        </p:nvSpPr>
        <p:spPr>
          <a:xfrm>
            <a:off x="6327966" y="1889685"/>
            <a:ext cx="2286001" cy="3000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b="1" dirty="0">
                <a:solidFill>
                  <a:prstClr val="black"/>
                </a:solidFill>
                <a:latin typeface="Aptos" panose="02110004020202020204"/>
                <a:ea typeface="+mn-ea"/>
              </a:rPr>
              <a:t>Juristen </a:t>
            </a:r>
            <a:endParaRPr lang="nl-NL" sz="1350" dirty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0776AD0-7969-EF25-1D18-0B065137F1CB}"/>
              </a:ext>
            </a:extLst>
          </p:cNvPr>
          <p:cNvSpPr txBox="1"/>
          <p:nvPr/>
        </p:nvSpPr>
        <p:spPr>
          <a:xfrm>
            <a:off x="6068544" y="4727433"/>
            <a:ext cx="30754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dirty="0">
                <a:solidFill>
                  <a:prstClr val="black"/>
                </a:solidFill>
                <a:latin typeface="Aptos" panose="02110004020202020204"/>
              </a:rPr>
              <a:t>Reinier Fleurke en Warner Mossel</a:t>
            </a:r>
            <a:endParaRPr lang="nl-NL" sz="1350" dirty="0">
              <a:solidFill>
                <a:prstClr val="black"/>
              </a:solidFill>
              <a:latin typeface="Aptos" panose="02110004020202020204"/>
              <a:ea typeface="+mn-ea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A6C6D33-C71A-662A-8527-4A36E596A740}"/>
              </a:ext>
            </a:extLst>
          </p:cNvPr>
          <p:cNvSpPr txBox="1"/>
          <p:nvPr/>
        </p:nvSpPr>
        <p:spPr>
          <a:xfrm>
            <a:off x="3754410" y="4730137"/>
            <a:ext cx="22860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Saskia Onnink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D159E79-7877-DF68-A6E6-690DBDEB349C}"/>
              </a:ext>
            </a:extLst>
          </p:cNvPr>
          <p:cNvSpPr txBox="1"/>
          <p:nvPr/>
        </p:nvSpPr>
        <p:spPr>
          <a:xfrm>
            <a:off x="797575" y="4727433"/>
            <a:ext cx="22860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nl-NL" sz="1350" dirty="0">
                <a:solidFill>
                  <a:prstClr val="black"/>
                </a:solidFill>
                <a:latin typeface="Aptos" panose="02110004020202020204"/>
                <a:ea typeface="+mn-ea"/>
              </a:rPr>
              <a:t>Nur Nicanci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0922779-990D-924A-9967-52C8E2B7E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450" y="2388702"/>
            <a:ext cx="2302156" cy="23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8FE3400-4B85-F2AC-BFCB-8F3AC780C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711035"/>
          </a:xfrm>
        </p:spPr>
        <p:txBody>
          <a:bodyPr anchor="b">
            <a:normAutofit/>
          </a:bodyPr>
          <a:lstStyle/>
          <a:p>
            <a:r>
              <a:rPr lang="nl-NL" dirty="0"/>
              <a:t>Het verhaal van vandaag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347D46-C3B1-76EB-7E50-BFE050AA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>
            <a:norm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defRPr/>
            </a:pPr>
            <a:fld id="{10A0A6AF-03C5-477E-939A-E28F7E7F05EA}" type="slidenum">
              <a:rPr lang="nl-NL" smtClean="0"/>
              <a:pPr algn="r"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defRPr/>
              </a:pPr>
              <a:t>2</a:t>
            </a:fld>
            <a:endParaRPr lang="nl-NL" sz="788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graphicFrame>
        <p:nvGraphicFramePr>
          <p:cNvPr id="11" name="Tijdelijke aanduiding voor inhoud 8">
            <a:extLst>
              <a:ext uri="{FF2B5EF4-FFF2-40B4-BE49-F238E27FC236}">
                <a16:creationId xmlns:a16="http://schemas.microsoft.com/office/drawing/2014/main" id="{2420B556-8974-BC1F-4D1A-E4E781B0EE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436794"/>
              </p:ext>
            </p:extLst>
          </p:nvPr>
        </p:nvGraphicFramePr>
        <p:xfrm>
          <a:off x="476250" y="1717114"/>
          <a:ext cx="8192691" cy="2948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3812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Question mark">
            <a:extLst>
              <a:ext uri="{FF2B5EF4-FFF2-40B4-BE49-F238E27FC236}">
                <a16:creationId xmlns:a16="http://schemas.microsoft.com/office/drawing/2014/main" id="{F2357EC4-EFD6-E797-3B89-240D006AB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568" y="555526"/>
            <a:ext cx="966788" cy="96678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F91464D-087D-FC6E-7EEC-F076DEB2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2355726"/>
            <a:ext cx="1728191" cy="578941"/>
          </a:xfrm>
        </p:spPr>
        <p:txBody>
          <a:bodyPr/>
          <a:lstStyle/>
          <a:p>
            <a:r>
              <a:rPr lang="nl-NL" dirty="0"/>
              <a:t>Vragen?</a:t>
            </a:r>
          </a:p>
        </p:txBody>
      </p:sp>
      <p:pic>
        <p:nvPicPr>
          <p:cNvPr id="4" name="Graphic 3" descr="Question mark">
            <a:extLst>
              <a:ext uri="{FF2B5EF4-FFF2-40B4-BE49-F238E27FC236}">
                <a16:creationId xmlns:a16="http://schemas.microsoft.com/office/drawing/2014/main" id="{A2CA0CAF-78BF-E42B-FE36-78BCDBC2B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8344" y="3147814"/>
            <a:ext cx="966788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16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0E5C7B8-B4E3-7FB5-2558-761F4151A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4112" b="4979"/>
          <a:stretch>
            <a:fillRect/>
          </a:stretch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3DA2D02-CE66-F398-BF88-934BB2DFC2B9}"/>
              </a:ext>
            </a:extLst>
          </p:cNvPr>
          <p:cNvSpPr txBox="1">
            <a:spLocks/>
          </p:cNvSpPr>
          <p:nvPr/>
        </p:nvSpPr>
        <p:spPr>
          <a:xfrm>
            <a:off x="6227333" y="4286256"/>
            <a:ext cx="2725150" cy="7189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 fontAlgn="auto"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br>
              <a:rPr lang="en-US" sz="1350" spc="23" dirty="0">
                <a:solidFill>
                  <a:srgbClr val="FFFFFF"/>
                </a:solidFill>
                <a:latin typeface="Calisto MT"/>
              </a:rPr>
            </a:br>
            <a:r>
              <a:rPr lang="en-US" sz="1350" spc="23" dirty="0">
                <a:solidFill>
                  <a:srgbClr val="FFFFFF"/>
                </a:solidFill>
                <a:latin typeface="Calisto MT"/>
              </a:rPr>
              <a:t> 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6D796599-40B0-C3B1-E4EC-FCA06D1609A3}"/>
              </a:ext>
            </a:extLst>
          </p:cNvPr>
          <p:cNvSpPr txBox="1">
            <a:spLocks/>
          </p:cNvSpPr>
          <p:nvPr/>
        </p:nvSpPr>
        <p:spPr>
          <a:xfrm>
            <a:off x="85427" y="4146075"/>
            <a:ext cx="8192691" cy="711035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buClrTx/>
              <a:buSzTx/>
              <a:defRPr/>
            </a:pPr>
            <a:r>
              <a:rPr lang="nl-NL" sz="2700" dirty="0">
                <a:solidFill>
                  <a:schemeClr val="bg1"/>
                </a:solidFill>
                <a:latin typeface="Verdana"/>
              </a:rPr>
              <a:t>Bodemafdekking</a:t>
            </a:r>
          </a:p>
        </p:txBody>
      </p:sp>
    </p:spTree>
    <p:extLst>
      <p:ext uri="{BB962C8B-B14F-4D97-AF65-F5344CB8AC3E}">
        <p14:creationId xmlns:p14="http://schemas.microsoft.com/office/powerpoint/2010/main" val="41023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13574-B2FB-07B3-4C4E-1216420B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34" y="267494"/>
            <a:ext cx="4328436" cy="98755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l-NL" sz="2100" dirty="0">
                <a:latin typeface="Verdana" panose="020B0604030504040204" pitchFamily="34" charset="0"/>
                <a:ea typeface="Verdana" panose="020B0604030504040204" pitchFamily="34" charset="0"/>
              </a:rPr>
              <a:t>Waarom is bodemafdekking van belang?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778FA5-01F2-301B-3BFC-BB7594B1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66" y="1059582"/>
            <a:ext cx="3952067" cy="363814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0000"/>
              </a:lnSpc>
            </a:pPr>
            <a:r>
              <a:rPr lang="nl-NL" sz="25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Bodemafdekking is het bedekken van de bodem met verhardingen of bebouwing. </a:t>
            </a:r>
            <a:endParaRPr lang="nl-NL" sz="2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sz="2500" dirty="0">
                <a:latin typeface="Verdana" panose="020B0604030504040204" pitchFamily="34" charset="0"/>
                <a:ea typeface="Verdana" panose="020B0604030504040204" pitchFamily="34" charset="0"/>
              </a:rPr>
              <a:t>Een onbedekte bodem kan verschillende ecosysteemdiensten leveren, o.a.: </a:t>
            </a:r>
          </a:p>
          <a:p>
            <a:pPr lvl="1">
              <a:lnSpc>
                <a:spcPct val="100000"/>
              </a:lnSpc>
            </a:pPr>
            <a:r>
              <a:rPr lang="nl-NL" sz="2500" dirty="0">
                <a:latin typeface="Verdana" panose="020B0604030504040204" pitchFamily="34" charset="0"/>
                <a:ea typeface="Verdana" panose="020B0604030504040204" pitchFamily="34" charset="0"/>
              </a:rPr>
              <a:t>Waterberging/ infiltratie</a:t>
            </a:r>
          </a:p>
          <a:p>
            <a:pPr lvl="1">
              <a:lnSpc>
                <a:spcPct val="100000"/>
              </a:lnSpc>
            </a:pPr>
            <a:r>
              <a:rPr lang="nl-NL" sz="2500" dirty="0">
                <a:latin typeface="Verdana" panose="020B0604030504040204" pitchFamily="34" charset="0"/>
                <a:ea typeface="Verdana" panose="020B0604030504040204" pitchFamily="34" charset="0"/>
              </a:rPr>
              <a:t>Waterbeschikbaarheid bij droogte</a:t>
            </a:r>
          </a:p>
          <a:p>
            <a:pPr lvl="1">
              <a:lnSpc>
                <a:spcPct val="100000"/>
              </a:lnSpc>
            </a:pPr>
            <a:r>
              <a:rPr lang="nl-NL" sz="2500" dirty="0">
                <a:latin typeface="Verdana" panose="020B0604030504040204" pitchFamily="34" charset="0"/>
                <a:ea typeface="Verdana" panose="020B0604030504040204" pitchFamily="34" charset="0"/>
              </a:rPr>
              <a:t>Tegengaan van hittestress </a:t>
            </a:r>
          </a:p>
          <a:p>
            <a:pPr lvl="1">
              <a:lnSpc>
                <a:spcPct val="100000"/>
              </a:lnSpc>
            </a:pPr>
            <a:r>
              <a:rPr lang="nl-NL" sz="2500" dirty="0">
                <a:latin typeface="Verdana" panose="020B0604030504040204" pitchFamily="34" charset="0"/>
                <a:ea typeface="Verdana" panose="020B0604030504040204" pitchFamily="34" charset="0"/>
              </a:rPr>
              <a:t>Voedselproductie </a:t>
            </a:r>
          </a:p>
          <a:p>
            <a:pPr lvl="1">
              <a:lnSpc>
                <a:spcPct val="100000"/>
              </a:lnSpc>
            </a:pPr>
            <a:r>
              <a:rPr lang="nl-NL" sz="2500" dirty="0">
                <a:latin typeface="Verdana" panose="020B0604030504040204" pitchFamily="34" charset="0"/>
                <a:ea typeface="Verdana" panose="020B0604030504040204" pitchFamily="34" charset="0"/>
              </a:rPr>
              <a:t>Recreatie </a:t>
            </a:r>
          </a:p>
          <a:p>
            <a:pPr>
              <a:lnSpc>
                <a:spcPct val="100000"/>
              </a:lnSpc>
            </a:pPr>
            <a:r>
              <a:rPr lang="nl-NL" sz="2500" dirty="0">
                <a:latin typeface="Verdana" panose="020B0604030504040204" pitchFamily="34" charset="0"/>
                <a:ea typeface="Verdana" panose="020B0604030504040204" pitchFamily="34" charset="0"/>
              </a:rPr>
              <a:t>Een open bodem is in de regel een groene bodem. </a:t>
            </a:r>
          </a:p>
          <a:p>
            <a:pPr>
              <a:lnSpc>
                <a:spcPct val="100000"/>
              </a:lnSpc>
            </a:pPr>
            <a:r>
              <a:rPr lang="nl-NL" sz="2500" dirty="0">
                <a:latin typeface="Verdana" panose="020B0604030504040204" pitchFamily="34" charset="0"/>
                <a:ea typeface="Verdana" panose="020B0604030504040204" pitchFamily="34" charset="0"/>
              </a:rPr>
              <a:t>EMA vergelijkt bodem met de levende huid van de aarde. </a:t>
            </a:r>
          </a:p>
          <a:p>
            <a:pPr lvl="1">
              <a:lnSpc>
                <a:spcPct val="100000"/>
              </a:lnSpc>
            </a:pPr>
            <a:endParaRPr lang="nl-NL" dirty="0"/>
          </a:p>
        </p:txBody>
      </p:sp>
      <p:pic>
        <p:nvPicPr>
          <p:cNvPr id="5" name="Picture 4" descr="Groen en droog land">
            <a:extLst>
              <a:ext uri="{FF2B5EF4-FFF2-40B4-BE49-F238E27FC236}">
                <a16:creationId xmlns:a16="http://schemas.microsoft.com/office/drawing/2014/main" id="{43D2E29D-1641-AF0A-189B-259879B4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63" r="33323" b="1"/>
          <a:stretch>
            <a:fillRect/>
          </a:stretch>
        </p:blipFill>
        <p:spPr>
          <a:xfrm>
            <a:off x="4815564" y="0"/>
            <a:ext cx="432843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0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94AA73-DFCC-E764-0917-B8F33119E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250" y="1707356"/>
            <a:ext cx="3919538" cy="29587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dirty="0"/>
              <a:t>Monitoring bodemafdekking en bodemverwijdering (elke 3 jaar)</a:t>
            </a:r>
          </a:p>
          <a:p>
            <a:pPr>
              <a:lnSpc>
                <a:spcPct val="100000"/>
              </a:lnSpc>
            </a:pPr>
            <a:r>
              <a:rPr lang="nl-NL" dirty="0"/>
              <a:t>Beoordeling van de data </a:t>
            </a:r>
          </a:p>
          <a:p>
            <a:pPr>
              <a:lnSpc>
                <a:spcPct val="100000"/>
              </a:lnSpc>
            </a:pPr>
            <a:r>
              <a:rPr lang="nl-NL" dirty="0"/>
              <a:t>Potentieel in kaart brengen waar onthard en hersteld kan worden </a:t>
            </a:r>
          </a:p>
          <a:p>
            <a:pPr>
              <a:lnSpc>
                <a:spcPct val="100000"/>
              </a:lnSpc>
            </a:pPr>
            <a:r>
              <a:rPr lang="nl-NL" dirty="0"/>
              <a:t>Artikel 12 mitigatieprincipes bij nieuwe bodemafdekking en nieuwe bodemverwijdering </a:t>
            </a:r>
          </a:p>
          <a:p>
            <a:endParaRPr lang="nl-NL" dirty="0"/>
          </a:p>
        </p:txBody>
      </p:sp>
      <p:pic>
        <p:nvPicPr>
          <p:cNvPr id="1026" name="Picture 2" descr="Laat je verrassen door de Grote Markt in Brussel | B&amp;B HOTELS">
            <a:extLst>
              <a:ext uri="{FF2B5EF4-FFF2-40B4-BE49-F238E27FC236}">
                <a16:creationId xmlns:a16="http://schemas.microsoft.com/office/drawing/2014/main" id="{88B9A200-EC37-5477-355C-3FBF837E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8" b="3"/>
          <a:stretch>
            <a:fillRect/>
          </a:stretch>
        </p:blipFill>
        <p:spPr bwMode="auto">
          <a:xfrm>
            <a:off x="4914899" y="1707356"/>
            <a:ext cx="3753000" cy="295870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B675D0-8A6D-C95B-DD66-8BCB01D8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711035"/>
          </a:xfrm>
        </p:spPr>
        <p:txBody>
          <a:bodyPr anchor="b">
            <a:normAutofit/>
          </a:bodyPr>
          <a:lstStyle/>
          <a:p>
            <a:r>
              <a:rPr lang="nl-NL"/>
              <a:t>Bodemafdekking – in de richtlijn </a:t>
            </a:r>
          </a:p>
        </p:txBody>
      </p:sp>
      <p:sp>
        <p:nvSpPr>
          <p:cNvPr id="1041" name="Date Placeholder 4">
            <a:extLst>
              <a:ext uri="{FF2B5EF4-FFF2-40B4-BE49-F238E27FC236}">
                <a16:creationId xmlns:a16="http://schemas.microsoft.com/office/drawing/2014/main" id="{13399873-356E-FD66-913F-4DB2FBEA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042" name="Footer Placeholder 5">
            <a:extLst>
              <a:ext uri="{FF2B5EF4-FFF2-40B4-BE49-F238E27FC236}">
                <a16:creationId xmlns:a16="http://schemas.microsoft.com/office/drawing/2014/main" id="{DC013710-BBD3-A24F-AFC6-9141F017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9891CF-709F-3A0F-113C-338D4247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>
            <a:norm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10A0A6AF-03C5-477E-939A-E28F7E7F05EA}" type="slidenum">
              <a:rPr lang="nl-NL" smtClean="0"/>
              <a:pPr>
                <a:spcAft>
                  <a:spcPts val="450"/>
                </a:spcAft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152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1CEDF53-E1C3-7514-4FA4-671CF60E4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101" y="1275606"/>
            <a:ext cx="4311774" cy="372387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nl-NL" sz="2600" dirty="0">
                <a:ea typeface="Calibri" panose="020F0502020204030204" pitchFamily="34" charset="0"/>
              </a:rPr>
              <a:t>Nederland heeft het hoogste percentage bodemafdekking van de EU. Dit neemt nog steeds toe. </a:t>
            </a:r>
          </a:p>
          <a:p>
            <a:pPr>
              <a:lnSpc>
                <a:spcPct val="110000"/>
              </a:lnSpc>
            </a:pPr>
            <a:r>
              <a:rPr lang="nl-NL" sz="2600" dirty="0">
                <a:ea typeface="Calibri" panose="020F0502020204030204" pitchFamily="34" charset="0"/>
              </a:rPr>
              <a:t>Water en bodem sturend (3 structurerende keuzes 16, 17 en 24)</a:t>
            </a:r>
          </a:p>
          <a:p>
            <a:pPr>
              <a:lnSpc>
                <a:spcPct val="110000"/>
              </a:lnSpc>
            </a:pPr>
            <a:r>
              <a:rPr lang="nl-NL" sz="2600" dirty="0">
                <a:ea typeface="Calibri" panose="020F0502020204030204" pitchFamily="34" charset="0"/>
              </a:rPr>
              <a:t>Nota ruimte</a:t>
            </a:r>
          </a:p>
          <a:p>
            <a:pPr>
              <a:lnSpc>
                <a:spcPct val="110000"/>
              </a:lnSpc>
            </a:pPr>
            <a:r>
              <a:rPr lang="nl-NL" sz="2600" dirty="0">
                <a:ea typeface="Calibri" panose="020F0502020204030204" pitchFamily="34" charset="0"/>
              </a:rPr>
              <a:t>Programma Bodem, ondergrond en grondwater </a:t>
            </a:r>
          </a:p>
          <a:p>
            <a:pPr>
              <a:lnSpc>
                <a:spcPct val="110000"/>
              </a:lnSpc>
            </a:pPr>
            <a:r>
              <a:rPr lang="nl-NL" sz="2600" dirty="0">
                <a:ea typeface="Calibri" panose="020F0502020204030204" pitchFamily="34" charset="0"/>
              </a:rPr>
              <a:t>Werken aan rijksvisie op bodemafdekking</a:t>
            </a:r>
          </a:p>
          <a:p>
            <a:pPr lvl="1">
              <a:lnSpc>
                <a:spcPct val="110000"/>
              </a:lnSpc>
            </a:pPr>
            <a:r>
              <a:rPr lang="nl-NL" sz="2600" dirty="0">
                <a:ea typeface="Calibri" panose="020F0502020204030204" pitchFamily="34" charset="0"/>
              </a:rPr>
              <a:t>Doel is om onnodige bodemafdekking zo veel mogelijk te voorkomen </a:t>
            </a:r>
          </a:p>
          <a:p>
            <a:pPr lvl="1">
              <a:lnSpc>
                <a:spcPct val="110000"/>
              </a:lnSpc>
            </a:pPr>
            <a:r>
              <a:rPr lang="nl-NL" sz="2600" dirty="0">
                <a:ea typeface="Calibri" panose="020F0502020204030204" pitchFamily="34" charset="0"/>
              </a:rPr>
              <a:t>Belangrijk om hierbij niet het wiel opnieuw uit te vinden, maar te gebruiken wat er al is </a:t>
            </a:r>
          </a:p>
          <a:p>
            <a:endParaRPr lang="nl-NL" sz="1275" dirty="0"/>
          </a:p>
        </p:txBody>
      </p:sp>
      <p:pic>
        <p:nvPicPr>
          <p:cNvPr id="2050" name="Picture 2" descr="Den Haag - Wikipedia">
            <a:extLst>
              <a:ext uri="{FF2B5EF4-FFF2-40B4-BE49-F238E27FC236}">
                <a16:creationId xmlns:a16="http://schemas.microsoft.com/office/drawing/2014/main" id="{8E77D7C8-DD22-34B7-89D9-769D28E7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12079" b="2"/>
          <a:stretch>
            <a:fillRect/>
          </a:stretch>
        </p:blipFill>
        <p:spPr bwMode="auto">
          <a:xfrm>
            <a:off x="4914899" y="1707356"/>
            <a:ext cx="3753000" cy="295870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F3ED23-861A-7800-1F82-785CE76B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9502"/>
            <a:ext cx="8192691" cy="711035"/>
          </a:xfrm>
        </p:spPr>
        <p:txBody>
          <a:bodyPr anchor="b">
            <a:normAutofit/>
          </a:bodyPr>
          <a:lstStyle/>
          <a:p>
            <a:r>
              <a:rPr lang="nl-NL" dirty="0"/>
              <a:t>Bodemafdekking nationaal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B6813D-FAFB-C82A-EA06-9AD57AE0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>
            <a:norm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10A0A6AF-03C5-477E-939A-E28F7E7F05EA}" type="slidenum">
              <a:rPr lang="nl-NL" smtClean="0"/>
              <a:pPr>
                <a:spcAft>
                  <a:spcPts val="450"/>
                </a:spcAft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048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E5F99-FFA0-BBAB-73CE-5ED86D914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55" y="483872"/>
            <a:ext cx="8192691" cy="538358"/>
          </a:xfrm>
        </p:spPr>
        <p:txBody>
          <a:bodyPr anchor="b">
            <a:normAutofit/>
          </a:bodyPr>
          <a:lstStyle/>
          <a:p>
            <a:r>
              <a:rPr lang="nl-NL" sz="2100" dirty="0"/>
              <a:t>Slot</a:t>
            </a:r>
          </a:p>
        </p:txBody>
      </p:sp>
      <p:pic>
        <p:nvPicPr>
          <p:cNvPr id="16" name="Afbeelding 15" descr="Maanlicht over de kreek">
            <a:extLst>
              <a:ext uri="{FF2B5EF4-FFF2-40B4-BE49-F238E27FC236}">
                <a16:creationId xmlns:a16="http://schemas.microsoft.com/office/drawing/2014/main" id="{D40C42EE-0592-AB74-53BD-AC344628D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8" b="2508"/>
          <a:stretch>
            <a:fillRect/>
          </a:stretch>
        </p:blipFill>
        <p:spPr>
          <a:xfrm>
            <a:off x="476250" y="1920240"/>
            <a:ext cx="8192691" cy="2745820"/>
          </a:xfrm>
          <a:prstGeom prst="rect">
            <a:avLst/>
          </a:prstGeom>
          <a:noFill/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D1A277-A24F-6BE9-CE7B-CD0794FD4D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914900" y="4666060"/>
            <a:ext cx="3754042" cy="241556"/>
          </a:xfrm>
        </p:spPr>
        <p:txBody>
          <a:bodyPr anchor="b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Wingdings" charset="2"/>
              <a:buNone/>
              <a:tabLst/>
              <a:defRPr/>
            </a:pPr>
            <a:fld id="{10A0A6AF-03C5-477E-939A-E28F7E7F05EA}" type="slidenum">
              <a:rPr kumimoji="0" lang="nl-NL" sz="788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 typeface="Wingdings" charset="2"/>
                <a:buNone/>
                <a:tabLst/>
                <a:defRPr/>
              </a:pPr>
              <a:t>25</a:t>
            </a:fld>
            <a:endParaRPr kumimoji="0" lang="nl-NL" sz="788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C14B494-545E-752D-3227-35650C40692B}"/>
              </a:ext>
            </a:extLst>
          </p:cNvPr>
          <p:cNvSpPr txBox="1"/>
          <p:nvPr/>
        </p:nvSpPr>
        <p:spPr>
          <a:xfrm>
            <a:off x="475059" y="1081513"/>
            <a:ext cx="819269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Zijn er vragen?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nl-NL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544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8BEE4DF-CC34-1000-7A58-32ACDBAB2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Sta op als je de richtlijn al eens hebt gelezen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0D55CA-7457-3878-E439-3DB26C92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Energiser</a:t>
            </a:r>
            <a:r>
              <a:rPr lang="nl-NL" dirty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A3E0DF-5D1D-7AE2-E139-5975D6BE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2CA901-0EF9-BFE4-9DD4-5EEC7EF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8093AD-39F8-40DB-045B-1F41A2C3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3352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6E33990-E494-583D-F4FC-AB81DF587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Sta op als je verwacht dat de richtlijn jouw werk gaat veranderen 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B9DABD-C22B-85B6-746A-A67E9102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530A1F-13CE-564D-9B4F-FDF69668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B7D292-A7E8-42F8-40BC-980F339D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1F6AABCE-1560-0ECE-EBF8-65B2F3288A65}"/>
              </a:ext>
            </a:extLst>
          </p:cNvPr>
          <p:cNvSpPr txBox="1">
            <a:spLocks/>
          </p:cNvSpPr>
          <p:nvPr/>
        </p:nvSpPr>
        <p:spPr bwMode="auto">
          <a:xfrm>
            <a:off x="683568" y="1215026"/>
            <a:ext cx="6230880" cy="57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defRPr>
            </a:lvl1pPr>
            <a:lvl2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2pPr>
            <a:lvl3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3pPr>
            <a:lvl4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4pPr>
            <a:lvl5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5pPr>
            <a:lvl6pPr marL="311079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6pPr>
            <a:lvl7pPr marL="622158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7pPr>
            <a:lvl8pPr marL="933237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8pPr>
            <a:lvl9pPr marL="1244316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9pPr>
          </a:lstStyle>
          <a:p>
            <a:r>
              <a:rPr lang="en-GB" kern="0" dirty="0"/>
              <a:t>Energiser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49745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2BEDD6D-4FA7-E1E6-4AD9-D94225DD9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Sta op als je de richtlijn vooral als een kans ziet om de bodemgezondheid te verbeteren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BAB103C-9BFB-C48E-FD5D-840351A1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Energiser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7AA8D8-7ABF-31AD-49AA-42AFC6AE7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D15A1B-8CEE-5CC6-C04E-E3322EE2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981C5C-7C28-77FA-6348-A09C1E8F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0365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4371036-CFA9-736B-495B-919FDB847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Sta op als je jezelf een rol ziet spelen in het succes van de richtlijn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A25293D-6110-D19A-AA29-D62526B0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Energiser</a:t>
            </a:r>
            <a:endParaRPr lang="nl-NL" b="1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3BB8A3-8731-DA10-B096-EDA59F495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5ECDEE-E25C-FD63-12E4-6CA2CD24C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227861-831F-F225-43AB-64398F95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622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zoogdier, mol, buitenshuis, Landdier&#10;&#10;Automatisch gegenereerde beschrijving">
            <a:extLst>
              <a:ext uri="{FF2B5EF4-FFF2-40B4-BE49-F238E27FC236}">
                <a16:creationId xmlns:a16="http://schemas.microsoft.com/office/drawing/2014/main" id="{F4F70D71-0466-AD24-3E71-4C9A59DCD4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/>
        </p:blipFill>
        <p:spPr>
          <a:xfrm>
            <a:off x="476250" y="2353807"/>
            <a:ext cx="3919538" cy="1665803"/>
          </a:xfrm>
          <a:prstGeom prst="rect">
            <a:avLst/>
          </a:prstGeom>
          <a:noFill/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E440DCE-F87C-4187-6688-321195AA6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4899" y="1635646"/>
            <a:ext cx="3753000" cy="3030414"/>
          </a:xfrm>
        </p:spPr>
        <p:txBody>
          <a:bodyPr>
            <a:normAutofit/>
          </a:bodyPr>
          <a:lstStyle/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1800" dirty="0"/>
              <a:t>Belang gezonde en vitale bodems in EU bodemstrategie uit 2021 onder Europese Green deal</a:t>
            </a:r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1800" dirty="0"/>
              <a:t>Gezonde bodems ook onderdeel van de EU zero pollution ambitie en biodiversiteitsstrategie</a:t>
            </a:r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1800" dirty="0"/>
              <a:t>Eerdere voorstel Kaderrichtlijn bodem uit 2006 niet aangenomen.</a:t>
            </a:r>
          </a:p>
          <a:p>
            <a:endParaRPr lang="nl-NL" sz="165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2487D6-51A4-046D-89D3-A6B3EF05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711035"/>
          </a:xfrm>
        </p:spPr>
        <p:txBody>
          <a:bodyPr anchor="b">
            <a:normAutofit/>
          </a:bodyPr>
          <a:lstStyle/>
          <a:p>
            <a:r>
              <a:rPr lang="nl-NL" dirty="0"/>
              <a:t>Achtergrond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65A8315-1CA6-3854-E1BB-E73AFE5DE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>
            <a:norm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defRPr/>
            </a:pPr>
            <a:fld id="{10A0A6AF-03C5-477E-939A-E28F7E7F05EA}" type="slidenum">
              <a:rPr lang="nl-NL" smtClean="0"/>
              <a:pPr algn="r"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defRPr/>
              </a:pPr>
              <a:t>7</a:t>
            </a:fld>
            <a:endParaRPr lang="nl-NL" sz="788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3406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E440DCE-F87C-4187-6688-321195AA6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4899" y="1707356"/>
            <a:ext cx="3753000" cy="3024634"/>
          </a:xfrm>
        </p:spPr>
        <p:txBody>
          <a:bodyPr>
            <a:norm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nl-NL" sz="2000" dirty="0"/>
              <a:t>Richtlijn 26 november 2025 gepubliceerd: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nl-NL" sz="2000" u="sng" dirty="0">
                <a:hlinkClick r:id="rId2"/>
              </a:rPr>
              <a:t>Richtlijn (EU) 2025/2360 </a:t>
            </a:r>
            <a:endParaRPr lang="nl-NL" sz="2000" u="sng" dirty="0"/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nl-NL" sz="2000" dirty="0"/>
              <a:t>16 december inwerkingtreding (20 dagen na publicatie) = start termijnen.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nl-NL" sz="2000" dirty="0"/>
              <a:t>Eerste EU regelgeving op het gebied van bodem, 50 jaar na eerste wetgeving op het gebied van water!</a:t>
            </a:r>
          </a:p>
          <a:p>
            <a:endParaRPr lang="nl-NL" sz="165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2487D6-51A4-046D-89D3-A6B3EF05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789385"/>
            <a:ext cx="8192691" cy="711035"/>
          </a:xfrm>
        </p:spPr>
        <p:txBody>
          <a:bodyPr anchor="b">
            <a:normAutofit/>
          </a:bodyPr>
          <a:lstStyle/>
          <a:p>
            <a:r>
              <a:rPr lang="nl-NL" dirty="0"/>
              <a:t>Richtlijn bodemmonitoring en –veerkracht (RBMV)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65A8315-1CA6-3854-E1BB-E73AFE5DE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>
            <a:norm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defRPr/>
            </a:pPr>
            <a:fld id="{10A0A6AF-03C5-477E-939A-E28F7E7F05EA}" type="slidenum">
              <a:rPr lang="nl-NL" smtClean="0"/>
              <a:pPr algn="r"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defRPr/>
              </a:pPr>
              <a:t>8</a:t>
            </a:fld>
            <a:endParaRPr lang="nl-NL" sz="788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pic>
        <p:nvPicPr>
          <p:cNvPr id="8" name="Tijdelijke aanduiding voor inhoud 7" descr="Persoon die een steen en buis vasthoudt">
            <a:extLst>
              <a:ext uri="{FF2B5EF4-FFF2-40B4-BE49-F238E27FC236}">
                <a16:creationId xmlns:a16="http://schemas.microsoft.com/office/drawing/2014/main" id="{E7E79ADB-7C86-ADD5-811C-FC2CE2EF41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880196"/>
            <a:ext cx="3919538" cy="2613025"/>
          </a:xfrm>
        </p:spPr>
      </p:pic>
    </p:spTree>
    <p:extLst>
      <p:ext uri="{BB962C8B-B14F-4D97-AF65-F5344CB8AC3E}">
        <p14:creationId xmlns:p14="http://schemas.microsoft.com/office/powerpoint/2010/main" val="295901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87D7C775-FEC4-1976-6684-DCD000B45A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250" y="1275606"/>
            <a:ext cx="3752850" cy="36320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sz="1400" dirty="0"/>
              <a:t>Monitoring t.b.v. van het lange termijn streefdoel gezonde bodem in 2050</a:t>
            </a:r>
          </a:p>
          <a:p>
            <a:r>
              <a:rPr lang="nl-NL" sz="1400" dirty="0"/>
              <a:t>Geen bindende doelen en geen verplichtende maatregelen</a:t>
            </a:r>
          </a:p>
          <a:p>
            <a:r>
              <a:rPr lang="nl-NL" sz="1400" dirty="0"/>
              <a:t>Wel verplichtingen voor overheden</a:t>
            </a:r>
          </a:p>
          <a:p>
            <a:endParaRPr lang="nl-NL" sz="1400" dirty="0"/>
          </a:p>
          <a:p>
            <a:pPr marL="0" indent="0">
              <a:buNone/>
            </a:pPr>
            <a:r>
              <a:rPr lang="nl-NL" sz="1400" dirty="0"/>
              <a:t>3 inhoudelijke hoofdstukken: </a:t>
            </a:r>
          </a:p>
          <a:p>
            <a:pPr marL="0" indent="0">
              <a:buNone/>
            </a:pPr>
            <a:r>
              <a:rPr lang="nl-NL" sz="1400" dirty="0"/>
              <a:t>1. Monitoring en beoordeling (evaluatie) gezondheid bodem</a:t>
            </a:r>
            <a:endParaRPr lang="nl-NL" sz="1400" dirty="0">
              <a:ea typeface="Verdana"/>
            </a:endParaRPr>
          </a:p>
          <a:p>
            <a:pPr marL="0" indent="0">
              <a:buNone/>
            </a:pPr>
            <a:r>
              <a:rPr lang="nl-NL" sz="1400" dirty="0"/>
              <a:t>2. Stimuleren veerkracht van de bodem, inclusief toepassen mitigerende principes ruimtebeslag </a:t>
            </a:r>
            <a:endParaRPr lang="nl-NL" sz="1400" dirty="0">
              <a:ea typeface="Verdana"/>
            </a:endParaRPr>
          </a:p>
          <a:p>
            <a:pPr marL="0" indent="0">
              <a:buNone/>
            </a:pPr>
            <a:r>
              <a:rPr lang="nl-NL" sz="1400" dirty="0"/>
              <a:t>3. Identificeren en beheren verontreinigde bodems </a:t>
            </a:r>
            <a:endParaRPr lang="nl-NL" sz="1400" dirty="0">
              <a:ea typeface="Verdana"/>
            </a:endParaRPr>
          </a:p>
          <a:p>
            <a:pPr marL="0" indent="0">
              <a:buNone/>
            </a:pPr>
            <a:endParaRPr lang="en-US" sz="1125" dirty="0"/>
          </a:p>
          <a:p>
            <a:endParaRPr lang="nl-NL" sz="1125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2B534D-76E6-BF0A-533A-3B11D150056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4914900" y="4666060"/>
            <a:ext cx="3754042" cy="241556"/>
          </a:xfrm>
        </p:spPr>
        <p:txBody>
          <a:bodyPr anchor="b">
            <a:norm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defRPr/>
            </a:pPr>
            <a:fld id="{10A0A6AF-03C5-477E-939A-E28F7E7F05EA}" type="slidenum">
              <a:rPr lang="nl-NL">
                <a:solidFill>
                  <a:srgbClr val="FFFFFF">
                    <a:lumMod val="65000"/>
                  </a:srgbClr>
                </a:solidFill>
                <a:latin typeface="Verdana"/>
                <a:ea typeface="+mn-ea"/>
              </a:rPr>
              <a:pPr defTabSz="6858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defRPr/>
              </a:pPr>
              <a:t>9</a:t>
            </a:fld>
            <a:endParaRPr lang="nl-NL">
              <a:solidFill>
                <a:srgbClr val="FFFFFF">
                  <a:lumMod val="65000"/>
                </a:srgbClr>
              </a:solidFill>
              <a:latin typeface="Verdana"/>
              <a:ea typeface="+mn-ea"/>
            </a:endParaRPr>
          </a:p>
        </p:txBody>
      </p:sp>
      <p:pic>
        <p:nvPicPr>
          <p:cNvPr id="3" name="Afbeelding 2" descr="Kleine boom">
            <a:extLst>
              <a:ext uri="{FF2B5EF4-FFF2-40B4-BE49-F238E27FC236}">
                <a16:creationId xmlns:a16="http://schemas.microsoft.com/office/drawing/2014/main" id="{5FE4CE03-2295-3CD9-C67B-64AA38C70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r="28298" b="-1"/>
          <a:stretch>
            <a:fillRect/>
          </a:stretch>
        </p:blipFill>
        <p:spPr>
          <a:xfrm>
            <a:off x="4572000" y="-1786"/>
            <a:ext cx="4572000" cy="5145286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2631D4DD-5450-64FF-AD77-82C65C28AF31}"/>
              </a:ext>
            </a:extLst>
          </p:cNvPr>
          <p:cNvSpPr txBox="1">
            <a:spLocks/>
          </p:cNvSpPr>
          <p:nvPr/>
        </p:nvSpPr>
        <p:spPr bwMode="auto">
          <a:xfrm>
            <a:off x="476250" y="771550"/>
            <a:ext cx="3473343" cy="65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800" b="1">
                <a:solidFill>
                  <a:schemeClr val="accent1"/>
                </a:solidFill>
                <a:latin typeface="Calibri" panose="020F0502020204030204" pitchFamily="34" charset="0"/>
                <a:ea typeface="Geneva" charset="0"/>
                <a:cs typeface="Calibri" panose="020F0502020204030204" pitchFamily="34" charset="0"/>
              </a:defRPr>
            </a:lvl1pPr>
            <a:lvl2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2pPr>
            <a:lvl3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3pPr>
            <a:lvl4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4pPr>
            <a:lvl5pPr algn="l" defTabSz="305679" rtl="0" eaLnBrk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1905">
                <a:solidFill>
                  <a:srgbClr val="000000"/>
                </a:solidFill>
                <a:latin typeface="Arial Bold" pitchFamily="32" charset="0"/>
                <a:ea typeface="Geneva" charset="0"/>
                <a:cs typeface="Arial" pitchFamily="-112" charset="0"/>
              </a:defRPr>
            </a:lvl5pPr>
            <a:lvl6pPr marL="311079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6pPr>
            <a:lvl7pPr marL="622158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7pPr>
            <a:lvl8pPr marL="933237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8pPr>
            <a:lvl9pPr marL="1244316" algn="l" defTabSz="305679" rtl="0" fontAlgn="base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112" charset="2"/>
              <a:defRPr sz="1905">
                <a:solidFill>
                  <a:srgbClr val="000000"/>
                </a:solidFill>
                <a:latin typeface="Arial Bold" pitchFamily="32" charset="0"/>
                <a:ea typeface="Arial" pitchFamily="-112" charset="0"/>
                <a:cs typeface="Arial" pitchFamily="-112" charset="0"/>
              </a:defRPr>
            </a:lvl9pPr>
          </a:lstStyle>
          <a:p>
            <a:pPr marL="0" marR="0" lvl="0" indent="0" algn="l" defTabSz="305679" rtl="0" eaLnBrk="0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6AAD4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Inhoud van de richtlijn</a:t>
            </a:r>
            <a:endParaRPr kumimoji="0" lang="nl-NL" sz="2800" b="1" i="0" u="none" strike="noStrike" kern="0" cap="none" spc="0" normalizeH="0" baseline="0" noProof="0" dirty="0">
              <a:ln>
                <a:noFill/>
              </a:ln>
              <a:solidFill>
                <a:srgbClr val="6AAD4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364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hema">
  <a:themeElements>
    <a:clrScheme name="SBB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AAD46"/>
      </a:accent1>
      <a:accent2>
        <a:srgbClr val="F0BB40"/>
      </a:accent2>
      <a:accent3>
        <a:srgbClr val="DD762E"/>
      </a:accent3>
      <a:accent4>
        <a:srgbClr val="479DDC"/>
      </a:accent4>
      <a:accent5>
        <a:srgbClr val="3174B8"/>
      </a:accent5>
      <a:accent6>
        <a:srgbClr val="5A2A7E"/>
      </a:accent6>
      <a:hlink>
        <a:srgbClr val="9F6F44"/>
      </a:hlink>
      <a:folHlink>
        <a:srgbClr val="B2B2B2"/>
      </a:folHlink>
    </a:clrScheme>
    <a:fontScheme name="Office-thema">
      <a:majorFont>
        <a:latin typeface="Arial Bold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6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-112" charset="2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6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-112" charset="2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Office-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h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h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enW Nederlands 16:9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Presentatie46" id="{D7A288C4-2E63-1F40-8FEE-1BD90C88DEA2}" vid="{DC129FCA-0CF9-BD45-9DB2-8FC41F291E1F}"/>
    </a:ext>
  </a:extLst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2AD6F386D65747B89B1C7D51093351" ma:contentTypeVersion="2" ma:contentTypeDescription="Een nieuw document maken." ma:contentTypeScope="" ma:versionID="879d4b6646186b9d4f08acea9ee1e919">
  <xsd:schema xmlns:xsd="http://www.w3.org/2001/XMLSchema" xmlns:xs="http://www.w3.org/2001/XMLSchema" xmlns:p="http://schemas.microsoft.com/office/2006/metadata/properties" xmlns:ns2="9825b6db-22d4-4129-9d70-8f427d8198c0" targetNamespace="http://schemas.microsoft.com/office/2006/metadata/properties" ma:root="true" ma:fieldsID="c79cc125abcef520d4d3feeb4af85607" ns2:_="">
    <xsd:import namespace="9825b6db-22d4-4129-9d70-8f427d8198c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25b6db-22d4-4129-9d70-8f427d8198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5EF919-E3F9-4A91-9C4E-86719532B9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12CFCB-FF6F-41BD-A5AB-A204D5CA2862}">
  <ds:schemaRefs>
    <ds:schemaRef ds:uri="http://purl.org/dc/dcmitype/"/>
    <ds:schemaRef ds:uri="http://purl.org/dc/terms/"/>
    <ds:schemaRef ds:uri="9825b6db-22d4-4129-9d70-8f427d8198c0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035E3FD-C7CB-468E-8063-B738FAFD41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25b6db-22d4-4129-9d70-8f427d8198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1222</Words>
  <Application>Microsoft Office PowerPoint</Application>
  <PresentationFormat>Diavoorstelling (16:9)</PresentationFormat>
  <Paragraphs>228</Paragraphs>
  <Slides>25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25</vt:i4>
      </vt:variant>
    </vt:vector>
  </HeadingPairs>
  <TitlesOfParts>
    <vt:vector size="37" baseType="lpstr">
      <vt:lpstr>Aptos</vt:lpstr>
      <vt:lpstr>Arial</vt:lpstr>
      <vt:lpstr>Arial </vt:lpstr>
      <vt:lpstr>Arial Bold</vt:lpstr>
      <vt:lpstr>Calibri</vt:lpstr>
      <vt:lpstr>Calisto MT</vt:lpstr>
      <vt:lpstr>Courier New</vt:lpstr>
      <vt:lpstr>Times New Roman</vt:lpstr>
      <vt:lpstr>Verdana</vt:lpstr>
      <vt:lpstr>Wingdings</vt:lpstr>
      <vt:lpstr>1_Office-thema</vt:lpstr>
      <vt:lpstr>IenW Nederlands 16:9</vt:lpstr>
      <vt:lpstr>PowerPoint-presentatie</vt:lpstr>
      <vt:lpstr>Het verhaal van vandaag</vt:lpstr>
      <vt:lpstr>Energiser </vt:lpstr>
      <vt:lpstr>PowerPoint-presentatie</vt:lpstr>
      <vt:lpstr>Energiser</vt:lpstr>
      <vt:lpstr>Energiser</vt:lpstr>
      <vt:lpstr>Achtergrond</vt:lpstr>
      <vt:lpstr>Richtlijn bodemmonitoring en –veerkracht (RBMV)</vt:lpstr>
      <vt:lpstr>PowerPoint-presentatie</vt:lpstr>
      <vt:lpstr>PowerPoint-presentatie</vt:lpstr>
      <vt:lpstr>Inhoud monitoringskader</vt:lpstr>
      <vt:lpstr>PowerPoint-presentatie</vt:lpstr>
      <vt:lpstr>Veerkracht van de bodem: bodemafdekking en -verwijdering</vt:lpstr>
      <vt:lpstr>Beheer van verontreinigde locaties </vt:lpstr>
      <vt:lpstr>PowerPoint-presentatie</vt:lpstr>
      <vt:lpstr>Proces implementatiewetgeving</vt:lpstr>
      <vt:lpstr>Implementatie</vt:lpstr>
      <vt:lpstr>Trekkers van de sporen</vt:lpstr>
      <vt:lpstr>Voorstellen implementatieteam </vt:lpstr>
      <vt:lpstr>Vragen?</vt:lpstr>
      <vt:lpstr>PowerPoint-presentatie</vt:lpstr>
      <vt:lpstr>Waarom is bodemafdekking van belang?</vt:lpstr>
      <vt:lpstr>Bodemafdekking – in de richtlijn </vt:lpstr>
      <vt:lpstr>Bodemafdekking nationaal </vt:lpstr>
      <vt:lpstr>Slot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Vries, M.S. de (Marieke) - DGWB</cp:lastModifiedBy>
  <cp:revision>45</cp:revision>
  <dcterms:created xsi:type="dcterms:W3CDTF">2016-10-07T10:16:43Z</dcterms:created>
  <dcterms:modified xsi:type="dcterms:W3CDTF">2026-05-01T14:03:11Z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0x010100D72AD6F386D65747B89B1C7D51093351</vt:lpwstr>
  </property>
</Properties>
</file>